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09" r:id="rId3"/>
    <p:sldId id="310" r:id="rId4"/>
    <p:sldId id="304" r:id="rId5"/>
    <p:sldId id="303" r:id="rId6"/>
    <p:sldId id="307" r:id="rId7"/>
    <p:sldId id="301" r:id="rId8"/>
    <p:sldId id="317" r:id="rId9"/>
    <p:sldId id="313" r:id="rId10"/>
    <p:sldId id="314" r:id="rId11"/>
    <p:sldId id="315" r:id="rId12"/>
    <p:sldId id="321" r:id="rId13"/>
    <p:sldId id="322" r:id="rId14"/>
    <p:sldId id="320" r:id="rId15"/>
    <p:sldId id="316" r:id="rId16"/>
    <p:sldId id="324" r:id="rId17"/>
    <p:sldId id="311" r:id="rId18"/>
    <p:sldId id="312" r:id="rId19"/>
    <p:sldId id="323" r:id="rId20"/>
    <p:sldId id="336" r:id="rId21"/>
    <p:sldId id="337" r:id="rId22"/>
    <p:sldId id="338" r:id="rId23"/>
    <p:sldId id="329" r:id="rId24"/>
    <p:sldId id="299" r:id="rId25"/>
    <p:sldId id="273" r:id="rId26"/>
    <p:sldId id="305" r:id="rId27"/>
    <p:sldId id="300" r:id="rId28"/>
    <p:sldId id="326" r:id="rId29"/>
    <p:sldId id="334" r:id="rId30"/>
    <p:sldId id="325" r:id="rId31"/>
    <p:sldId id="331" r:id="rId32"/>
    <p:sldId id="328" r:id="rId33"/>
    <p:sldId id="340" r:id="rId34"/>
    <p:sldId id="327" r:id="rId35"/>
    <p:sldId id="33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F00"/>
    <a:srgbClr val="FFFFFF"/>
    <a:srgbClr val="E4B429"/>
    <a:srgbClr val="FFD54F"/>
    <a:srgbClr val="FFEA3D"/>
    <a:srgbClr val="FFFFAA"/>
    <a:srgbClr val="E0249A"/>
    <a:srgbClr val="0073CF"/>
    <a:srgbClr val="57068C"/>
    <a:srgbClr val="FFD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E4E57-1CF6-4440-8310-3CBE926400C3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DC02-E926-F143-BEA7-834664C01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3082197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050818" y="198582"/>
            <a:ext cx="3047061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6097879" y="198582"/>
            <a:ext cx="3047061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9144939" y="198582"/>
            <a:ext cx="3047061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2191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7" y="1207407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12192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8" y="1322335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7" y="992541"/>
            <a:ext cx="10209902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2" y="5990481"/>
            <a:ext cx="3262499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1.png"/><Relationship Id="rId5" Type="http://schemas.openxmlformats.org/officeDocument/2006/relationships/image" Target="../media/image140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cture/state-estimation-localization-self-driving-cars/lesson-6-an-alternative-to-the-ekf-the-unscented-kalman-filter-voRRb" TargetMode="External"/><Relationship Id="rId3" Type="http://schemas.openxmlformats.org/officeDocument/2006/relationships/hyperlink" Target="https://uwaterloo.ca/mechatronic-vehicle-systems-lab/research/vehicle-control-systems/holistic-vehicle-control" TargetMode="External"/><Relationship Id="rId7" Type="http://schemas.openxmlformats.org/officeDocument/2006/relationships/hyperlink" Target="https://doi.org/10.1016/j.conengprac.2009.05.005" TargetMode="External"/><Relationship Id="rId2" Type="http://schemas.openxmlformats.org/officeDocument/2006/relationships/hyperlink" Target="https://www.consumerreports.org/cro/magazine/2015/09/do-you-really-need-awd-in-the-snow/index.htm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clipart-library.com/clip-art/25-259936_ecmhva-dollar-sign-png-transparent.htm" TargetMode="External"/><Relationship Id="rId11" Type="http://schemas.openxmlformats.org/officeDocument/2006/relationships/hyperlink" Target="https://autowise.com/car-brands/" TargetMode="External"/><Relationship Id="rId5" Type="http://schemas.openxmlformats.org/officeDocument/2006/relationships/hyperlink" Target="http://hdl.handle.net/10012/11744" TargetMode="External"/><Relationship Id="rId10" Type="http://schemas.openxmlformats.org/officeDocument/2006/relationships/hyperlink" Target="https://learn.sonicelectronix.com/advanced-driver-assistance-systems/" TargetMode="External"/><Relationship Id="rId4" Type="http://schemas.openxmlformats.org/officeDocument/2006/relationships/hyperlink" Target="https://www.youtube.com/watch?v=TZQXuWzBC18" TargetMode="External"/><Relationship Id="rId9" Type="http://schemas.openxmlformats.org/officeDocument/2006/relationships/hyperlink" Target="https://uwaterloo.ca/mechatronic-vehicle-systems-lab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60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Corner-Based Estimation of Tire Forces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494032"/>
            <a:ext cx="5486243" cy="11624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Presented by: Brian Mao</a:t>
            </a:r>
          </a:p>
          <a:p>
            <a:r>
              <a:rPr lang="en-US" dirty="0"/>
              <a:t>Prepared for: Stephen Smith</a:t>
            </a:r>
          </a:p>
          <a:p>
            <a:r>
              <a:rPr lang="en-US" dirty="0"/>
              <a:t>ECE 686: Filtering and Control of Stochastic Linear Systems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4/14/2021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2411848-8145-47B8-9547-85FB0F3F6CE4}"/>
              </a:ext>
            </a:extLst>
          </p:cNvPr>
          <p:cNvSpPr txBox="1">
            <a:spLocks/>
          </p:cNvSpPr>
          <p:nvPr/>
        </p:nvSpPr>
        <p:spPr>
          <a:xfrm>
            <a:off x="452740" y="3159566"/>
            <a:ext cx="11339210" cy="98983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Corner-Based Estimation of Tire Forces and Vehicle Velocities Robust to Road Conditions (2017)</a:t>
            </a:r>
          </a:p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Ehsan Hashemi, Mohammad Pirani, Amir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Khajepour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Alireza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Kasaiezadeh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Shih-Ken Chen,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Bakhtiar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Litkouhi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D409-9F11-4000-B39F-03E832A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CA" dirty="0"/>
              <a:t>Prediction: Propagate Sigma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052DD-74F0-4B72-BEDC-1887DFD7D0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69726" y="1415760"/>
                <a:ext cx="2950042" cy="14512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2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28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CA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∈{0,1,2…2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A" sz="2800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052DD-74F0-4B72-BEDC-1887DFD7D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69726" y="1415760"/>
                <a:ext cx="2950042" cy="14512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Nonlinear Bayesian Estimation: From Kalman Filtering to a Broader Horizon">
            <a:extLst>
              <a:ext uri="{FF2B5EF4-FFF2-40B4-BE49-F238E27FC236}">
                <a16:creationId xmlns:a16="http://schemas.microsoft.com/office/drawing/2014/main" id="{F9A236F6-AF05-491D-A33F-88288A00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719" y="3173778"/>
            <a:ext cx="5810032" cy="24900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A8EE-CD42-4220-AA05-C118DF67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093B-6596-4554-8759-B5A7892F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Prediction: Mean and Covariance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C83F-4AB9-4AE2-ABF4-BB220F9CCD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66775" y="4531643"/>
                <a:ext cx="10420349" cy="1546383"/>
              </a:xfrm>
            </p:spPr>
            <p:txBody>
              <a:bodyPr/>
              <a:lstStyle/>
              <a:p>
                <a:r>
                  <a:rPr lang="en-CA" b="0" dirty="0"/>
                  <a:t>Mean Calculation: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sSubSup>
                          <m:sSub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nary>
                  </m:oMath>
                </a14:m>
                <a:endParaRPr lang="en-CA" dirty="0"/>
              </a:p>
              <a:p>
                <a:r>
                  <a:rPr lang="en-CA" b="0" dirty="0"/>
                  <a:t>Covariance Calculation: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Sup>
                                      <m:sSub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C83F-4AB9-4AE2-ABF4-BB220F9CC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66775" y="4531643"/>
                <a:ext cx="10420349" cy="1546383"/>
              </a:xfrm>
              <a:blipFill>
                <a:blip r:embed="rId2"/>
                <a:stretch>
                  <a:fillRect l="-526" t="-11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A81CF4B-61DA-4D41-A445-C8104A8F8FC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882" y="1234621"/>
                <a:ext cx="4731218" cy="2849239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CA" u="sng" dirty="0"/>
                  <a:t>Weighting Terms for Mean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∈{0,1,2…2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A" dirty="0"/>
                  <a:t> 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A81CF4B-61DA-4D41-A445-C8104A8F8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882" y="1234621"/>
                <a:ext cx="4731218" cy="2849239"/>
              </a:xfrm>
              <a:blipFill>
                <a:blip r:embed="rId3"/>
                <a:stretch>
                  <a:fillRect t="-17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D772B-3485-43EA-99EA-8AC0266A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F88A5C41-062C-4CD2-A2C9-995417904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6950" y="1269174"/>
                <a:ext cx="4731218" cy="28492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charset="2"/>
                  <a:buNone/>
                </a:pPr>
                <a:r>
                  <a:rPr lang="en-CA" u="sng" dirty="0"/>
                  <a:t>Weighting Terms for Covariance</a:t>
                </a:r>
              </a:p>
              <a:p>
                <a:pPr marL="0" indent="0">
                  <a:buFont typeface="Wingdings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den>
                      </m:f>
                      <m:r>
                        <a:rPr lang="en-CA" i="1" smtClean="0">
                          <a:latin typeface="Cambria Math" panose="02040503050406030204" pitchFamily="18" charset="0"/>
                        </a:rPr>
                        <m:t>+1−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CA" dirty="0"/>
              </a:p>
              <a:p>
                <a:pPr marL="0" indent="0">
                  <a:buFont typeface="Wingdings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CA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  <a:p>
                <a:pPr marL="0" indent="0" algn="ctr">
                  <a:buFont typeface="Wingdings" charset="2"/>
                  <a:buNone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∈{0,1,2…2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A" dirty="0"/>
                  <a:t> </a:t>
                </a:r>
              </a:p>
              <a:p>
                <a:pPr marL="0" indent="0">
                  <a:buFont typeface="Wingdings" charset="2"/>
                  <a:buNone/>
                </a:pPr>
                <a:endParaRPr lang="en-CA" dirty="0"/>
              </a:p>
              <a:p>
                <a:pPr marL="0" indent="0">
                  <a:buFont typeface="Wingdings" charset="2"/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F88A5C41-062C-4CD2-A2C9-99541790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50" y="1269174"/>
                <a:ext cx="4731218" cy="2849239"/>
              </a:xfrm>
              <a:prstGeom prst="rect">
                <a:avLst/>
              </a:prstGeom>
              <a:blipFill>
                <a:blip r:embed="rId4"/>
                <a:stretch>
                  <a:fillRect l="-129" t="-17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25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F5E2-5D54-4009-B694-1E05CE95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Correction: Sigma Point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4DBB4-396B-495E-9C3D-6512EFC7F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92195" y="1986019"/>
                <a:ext cx="3558030" cy="33535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>
                    <a:latin typeface="Cambria Math" panose="02040503050406030204" pitchFamily="18" charset="0"/>
                  </a:rPr>
                  <a:t>2. Sigma Point Parameters </a:t>
                </a:r>
                <a:br>
                  <a:rPr lang="en-CA" dirty="0">
                    <a:latin typeface="Cambria Math" panose="02040503050406030204" pitchFamily="18" charset="0"/>
                  </a:rPr>
                </a:br>
                <a:r>
                  <a:rPr lang="en-CA" dirty="0">
                    <a:latin typeface="Cambria Math" panose="02040503050406030204" pitchFamily="18" charset="0"/>
                  </a:rPr>
                  <a:t>(Same as Prediction Step)</a:t>
                </a:r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</m:rad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4DBB4-396B-495E-9C3D-6512EFC7F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92195" y="1986019"/>
                <a:ext cx="3558030" cy="3353576"/>
              </a:xfrm>
              <a:blipFill>
                <a:blip r:embed="rId2"/>
                <a:stretch>
                  <a:fillRect l="-2568" t="-1455" r="-2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1A7744-38E8-427F-AD92-4CE0074E9AA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882" y="2032858"/>
                <a:ext cx="4264493" cy="16798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1. Cholesky Decomposition of State Covariance Matrix: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1A7744-38E8-427F-AD92-4CE0074E9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882" y="2032858"/>
                <a:ext cx="4264493" cy="1679865"/>
              </a:xfrm>
              <a:blipFill>
                <a:blip r:embed="rId3"/>
                <a:stretch>
                  <a:fillRect l="-2289" t="-2899" r="-11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2C9C8-F61A-465E-AF35-B166B7CB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92D5FC7-4817-42F9-9D0F-8A73F35F8D19}"/>
              </a:ext>
            </a:extLst>
          </p:cNvPr>
          <p:cNvSpPr txBox="1">
            <a:spLocks/>
          </p:cNvSpPr>
          <p:nvPr/>
        </p:nvSpPr>
        <p:spPr>
          <a:xfrm>
            <a:off x="259882" y="1320880"/>
            <a:ext cx="10655768" cy="665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Generate another 2N+1 sigma points (where N = Length of State Vector)</a:t>
            </a:r>
          </a:p>
          <a:p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35F2CB5-3426-4822-8D8C-F78616432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1582" y="1990838"/>
                <a:ext cx="3558030" cy="3353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charset="2"/>
                  <a:buNone/>
                </a:pPr>
                <a:r>
                  <a:rPr lang="en-CA" dirty="0">
                    <a:latin typeface="Cambria Math" panose="02040503050406030204" pitchFamily="18" charset="0"/>
                  </a:rPr>
                  <a:t>3. Sigma Point Generation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∈{1,2…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35F2CB5-3426-4822-8D8C-F7861643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582" y="1990838"/>
                <a:ext cx="3558030" cy="3353576"/>
              </a:xfrm>
              <a:prstGeom prst="rect">
                <a:avLst/>
              </a:prstGeom>
              <a:blipFill>
                <a:blip r:embed="rId4"/>
                <a:stretch>
                  <a:fillRect l="-2740" t="-1455" r="-18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4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D409-9F11-4000-B39F-03E832A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CA" dirty="0"/>
              <a:t>Correction: Propagate Sigma Points + Mean + 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052DD-74F0-4B72-BEDC-1887DFD7D0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54250" y="1592219"/>
                <a:ext cx="2635717" cy="14157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28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CA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∈{0,1,2…2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A" sz="2800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052DD-74F0-4B72-BEDC-1887DFD7D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54250" y="1592219"/>
                <a:ext cx="2635717" cy="14157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A8EE-CD42-4220-AA05-C118DF67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B4CFD46-DE69-4A2C-9E24-9DEBE6A7A9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825" y="3898453"/>
                <a:ext cx="10420349" cy="15463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dirty="0"/>
                  <a:t>(Same Weighting Parameters as Prediction Stage)</a:t>
                </a:r>
              </a:p>
              <a:p>
                <a:r>
                  <a:rPr lang="en-CA" dirty="0"/>
                  <a:t>Mean Calculation: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sSubSup>
                          <m:sSub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CA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nary>
                  </m:oMath>
                </a14:m>
                <a:endParaRPr lang="en-CA" dirty="0"/>
              </a:p>
              <a:p>
                <a:r>
                  <a:rPr lang="en-CA" dirty="0"/>
                  <a:t>Covariance Calculation: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Sup>
                                      <m:sSub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B4CFD46-DE69-4A2C-9E24-9DEBE6A7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25" y="3898453"/>
                <a:ext cx="10420349" cy="1546383"/>
              </a:xfrm>
              <a:prstGeom prst="rect">
                <a:avLst/>
              </a:prstGeom>
              <a:blipFill>
                <a:blip r:embed="rId3"/>
                <a:stretch>
                  <a:fillRect l="-761" t="-4743" b="-486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Nonlinear Bayesian Estimation: From Kalman Filtering to a Broader Horizon">
            <a:extLst>
              <a:ext uri="{FF2B5EF4-FFF2-40B4-BE49-F238E27FC236}">
                <a16:creationId xmlns:a16="http://schemas.microsoft.com/office/drawing/2014/main" id="{2E79FDBD-225A-4381-A098-CCFF4B303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5483" y="1202381"/>
            <a:ext cx="4809417" cy="20611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9305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20B-0AD0-4AAB-A6EB-8484930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 and Covariance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D99641-8FFF-44C3-B405-B422C80CBE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9882" y="1269420"/>
                <a:ext cx="11112968" cy="5172482"/>
              </a:xfrm>
            </p:spPr>
            <p:txBody>
              <a:bodyPr/>
              <a:lstStyle/>
              <a:p>
                <a:r>
                  <a:rPr lang="en-CA" dirty="0"/>
                  <a:t>Cross Covariance Calculation: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CA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𝑚𝑘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Kalman Gain: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State Update: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Covariance Update: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D99641-8FFF-44C3-B405-B422C80CB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9882" y="1269420"/>
                <a:ext cx="11112968" cy="5172482"/>
              </a:xfrm>
              <a:blipFill>
                <a:blip r:embed="rId2"/>
                <a:stretch>
                  <a:fillRect l="-494" t="-9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B197F-F0A6-49B2-97DB-7BCD0745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2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00D4-7365-4867-B4B5-87B38012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 (UKF) Summary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6B1743-5466-4B8A-A09F-8C804365AC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391150" y="1388053"/>
                <a:ext cx="6540968" cy="3606511"/>
              </a:xfr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CA" u="sng" dirty="0"/>
                  <a:t>Prediction Step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dirty="0"/>
              </a:p>
              <a:p>
                <a:r>
                  <a:rPr lang="en-CA" b="0" dirty="0"/>
                  <a:t>Sigma Point Generation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CA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sSubSup>
                          <m:sSub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nary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Sup>
                                      <m:sSub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6B1743-5466-4B8A-A09F-8C804365A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391150" y="1388053"/>
                <a:ext cx="6540968" cy="3606511"/>
              </a:xfrm>
              <a:blipFill>
                <a:blip r:embed="rId2"/>
                <a:stretch>
                  <a:fillRect l="-744" t="-11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EC835-EC4D-416E-A744-A49CF3F8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239D685-95BE-4F45-9C6F-9909C5B24B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82" y="1388053"/>
                <a:ext cx="4169243" cy="15742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CA" u="sng" dirty="0"/>
                  <a:t>Initialization</a:t>
                </a:r>
              </a:p>
              <a:p>
                <a:pPr marL="0" indent="0" algn="ctr">
                  <a:buFont typeface="Wingdings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Wingdings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Font typeface="Wingdings" charset="2"/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239D685-95BE-4F45-9C6F-9909C5B24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2" y="1388053"/>
                <a:ext cx="4169243" cy="1574222"/>
              </a:xfrm>
              <a:prstGeom prst="rect">
                <a:avLst/>
              </a:prstGeom>
              <a:blipFill>
                <a:blip r:embed="rId3"/>
                <a:stretch>
                  <a:fillRect t="-2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BA5217-3B57-4010-8C84-497134B8728E}"/>
              </a:ext>
            </a:extLst>
          </p:cNvPr>
          <p:cNvCxnSpPr>
            <a:cxnSpLocks/>
          </p:cNvCxnSpPr>
          <p:nvPr/>
        </p:nvCxnSpPr>
        <p:spPr>
          <a:xfrm>
            <a:off x="4533900" y="2228851"/>
            <a:ext cx="762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96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00D4-7365-4867-B4B5-87B38012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 (UKF) Summary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5FF7DC2-39E8-4A17-9504-9AC6DFC9A66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883" y="1225260"/>
                <a:ext cx="5702768" cy="3289590"/>
              </a:xfr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                  </a:t>
                </a:r>
                <a:r>
                  <a:rPr lang="en-CA" u="sng" dirty="0"/>
                  <a:t>Correction Step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sz="2000" dirty="0"/>
              </a:p>
              <a:p>
                <a:r>
                  <a:rPr lang="en-CA" sz="2000" dirty="0"/>
                  <a:t>Sigma Point Generation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CA" sz="2000" dirty="0"/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CA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CA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C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sz="2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CA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00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sSubSup>
                          <m:sSubSup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CA" sz="200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nary>
                  </m:oMath>
                </a14:m>
                <a:endParaRPr lang="en-C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sz="2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CA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00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 sz="2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Sup>
                                      <m:sSubSupPr>
                                        <m:ctrlP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00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 sz="2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sz="20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20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CA" sz="20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CA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5FF7DC2-39E8-4A17-9504-9AC6DFC9A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883" y="1225260"/>
                <a:ext cx="5702768" cy="3289590"/>
              </a:xfrm>
              <a:blipFill>
                <a:blip r:embed="rId2"/>
                <a:stretch>
                  <a:fillRect l="-427" t="-1292" b="-153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EC835-EC4D-416E-A744-A49CF3F8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73A249DD-FDF3-401F-97A5-5C85BD015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3564" y="1225260"/>
                <a:ext cx="5210174" cy="17846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charset="2"/>
                  <a:buNone/>
                </a:pPr>
                <a:r>
                  <a:rPr lang="en-CA" u="sng" dirty="0"/>
                  <a:t>Cross-Covariance + Kalman Gain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CA" sz="20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CA" sz="20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CA" sz="20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CA" sz="20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𝑚𝑘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C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Sup>
                      <m:sSub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CA" sz="2000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73A249DD-FDF3-401F-97A5-5C85BD01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564" y="1225260"/>
                <a:ext cx="5210174" cy="1784639"/>
              </a:xfrm>
              <a:prstGeom prst="rect">
                <a:avLst/>
              </a:prstGeom>
              <a:blipFill>
                <a:blip r:embed="rId3"/>
                <a:stretch>
                  <a:fillRect l="-350" t="-23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F6528CF9-D54F-4347-9557-CCA05F646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9639" y="3959513"/>
                <a:ext cx="3522660" cy="16732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CA" u="sng" dirty="0"/>
                  <a:t>Update</a:t>
                </a:r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Sup>
                      <m:sSub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CA" sz="20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F6528CF9-D54F-4347-9557-CCA05F64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39" y="3959513"/>
                <a:ext cx="3522660" cy="1673228"/>
              </a:xfrm>
              <a:prstGeom prst="rect">
                <a:avLst/>
              </a:prstGeom>
              <a:blipFill>
                <a:blip r:embed="rId4"/>
                <a:stretch>
                  <a:fillRect l="-690" t="-25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219AA-CF7A-40DF-BEAF-2A1E8A726419}"/>
              </a:ext>
            </a:extLst>
          </p:cNvPr>
          <p:cNvCxnSpPr>
            <a:cxnSpLocks/>
          </p:cNvCxnSpPr>
          <p:nvPr/>
        </p:nvCxnSpPr>
        <p:spPr>
          <a:xfrm>
            <a:off x="6076950" y="2162176"/>
            <a:ext cx="4449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69E3BC-6604-4842-A277-8D5D72F835AF}"/>
              </a:ext>
            </a:extLst>
          </p:cNvPr>
          <p:cNvCxnSpPr>
            <a:cxnSpLocks/>
          </p:cNvCxnSpPr>
          <p:nvPr/>
        </p:nvCxnSpPr>
        <p:spPr>
          <a:xfrm>
            <a:off x="9096375" y="3133725"/>
            <a:ext cx="0" cy="6381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1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64791F-3983-4C8E-84E5-4C11A3E5AB59}"/>
              </a:ext>
            </a:extLst>
          </p:cNvPr>
          <p:cNvSpPr txBox="1">
            <a:spLocks/>
          </p:cNvSpPr>
          <p:nvPr/>
        </p:nvSpPr>
        <p:spPr>
          <a:xfrm>
            <a:off x="259882" y="1555198"/>
            <a:ext cx="5542713" cy="24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Longitudinal Acceleration (X-Direction)</a:t>
            </a:r>
          </a:p>
          <a:p>
            <a:r>
              <a:rPr lang="en-US" sz="2000" dirty="0"/>
              <a:t>Lateral Acceleration (Y-Direction)</a:t>
            </a:r>
          </a:p>
          <a:p>
            <a:r>
              <a:rPr lang="en-US" sz="2000" dirty="0"/>
              <a:t>Yaw Rate</a:t>
            </a:r>
          </a:p>
          <a:p>
            <a:r>
              <a:rPr lang="en-US" sz="2000" dirty="0"/>
              <a:t>Wheel Speeds</a:t>
            </a:r>
          </a:p>
          <a:p>
            <a:r>
              <a:rPr lang="en-US" sz="2000" dirty="0"/>
              <a:t>Wheel Torques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3FE960A-A269-4E56-BD13-B68ADF6A7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60" y="1415760"/>
            <a:ext cx="4891015" cy="431632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7124C-FDC3-4411-B9C7-F00853A9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spc="50" baseline="0">
                <a:latin typeface="+mj-lt"/>
                <a:ea typeface="+mj-ea"/>
                <a:cs typeface="+mj-cs"/>
              </a:rPr>
              <a:t>Experimental Test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43F8D-B4C6-42D0-8C41-D5A0D586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96F47-2FE5-4363-B3FD-D54FB840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08" y="4116713"/>
            <a:ext cx="4540533" cy="17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9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93DCD41-387F-4943-B0C9-AE027C8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Harsh Lane Change Maneuver</a:t>
            </a:r>
          </a:p>
        </p:txBody>
      </p:sp>
      <p:pic>
        <p:nvPicPr>
          <p:cNvPr id="7" name="Lane Change Dry Road Clip">
            <a:hlinkClick r:id="" action="ppaction://media"/>
            <a:extLst>
              <a:ext uri="{FF2B5EF4-FFF2-40B4-BE49-F238E27FC236}">
                <a16:creationId xmlns:a16="http://schemas.microsoft.com/office/drawing/2014/main" id="{85A0B509-58D7-4111-BC50-CFCE901819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22"/>
          <a:stretch/>
        </p:blipFill>
        <p:spPr>
          <a:xfrm>
            <a:off x="2046899" y="1330035"/>
            <a:ext cx="7995695" cy="4595117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E08AB-F460-4BAF-BF09-908F196F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0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93DCD41-387F-4943-B0C9-AE027C8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Harsh Steering Maneuver on Icy Road to Packed Snow</a:t>
            </a:r>
          </a:p>
        </p:txBody>
      </p:sp>
      <p:pic>
        <p:nvPicPr>
          <p:cNvPr id="4" name="Test_Snowy_Road">
            <a:hlinkClick r:id="" action="ppaction://media"/>
            <a:extLst>
              <a:ext uri="{FF2B5EF4-FFF2-40B4-BE49-F238E27FC236}">
                <a16:creationId xmlns:a16="http://schemas.microsoft.com/office/drawing/2014/main" id="{7C2954E4-8028-441D-A463-510CEE86A6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535"/>
          <a:stretch/>
        </p:blipFill>
        <p:spPr>
          <a:xfrm>
            <a:off x="1860550" y="1439862"/>
            <a:ext cx="8470900" cy="4262605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E08AB-F460-4BAF-BF09-908F196F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5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DAS Advanced Driver Assistance Systems – Definition AUTO Connected Car |  auto connected car news">
            <a:extLst>
              <a:ext uri="{FF2B5EF4-FFF2-40B4-BE49-F238E27FC236}">
                <a16:creationId xmlns:a16="http://schemas.microsoft.com/office/drawing/2014/main" id="{86684358-0F8C-4265-90F6-8E31DC7A1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t="18814" r="7226" b="5578"/>
          <a:stretch/>
        </p:blipFill>
        <p:spPr bwMode="auto">
          <a:xfrm>
            <a:off x="4486275" y="2151539"/>
            <a:ext cx="7705725" cy="392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3E172-D9D4-4853-AA27-A9C0A477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Vehicle Control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F5D4-2BF1-42EF-9698-3D244B165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1" y="3164896"/>
            <a:ext cx="4009586" cy="236306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     </a:t>
            </a:r>
            <a:r>
              <a:rPr lang="en-CA" u="sng" dirty="0"/>
              <a:t>Other Examples</a:t>
            </a:r>
            <a:r>
              <a:rPr lang="en-CA" dirty="0"/>
              <a:t>:</a:t>
            </a:r>
          </a:p>
          <a:p>
            <a:r>
              <a:rPr lang="en-CA" dirty="0"/>
              <a:t>Anti-Lock Braking System</a:t>
            </a:r>
          </a:p>
          <a:p>
            <a:r>
              <a:rPr lang="en-CA" dirty="0"/>
              <a:t>Active Steering</a:t>
            </a:r>
          </a:p>
          <a:p>
            <a:r>
              <a:rPr lang="en-CA" dirty="0"/>
              <a:t>Differential Braking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4DE9A-7F37-41D4-9399-2151C661A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9881" y="1292484"/>
            <a:ext cx="7121994" cy="1203615"/>
          </a:xfrm>
        </p:spPr>
        <p:txBody>
          <a:bodyPr/>
          <a:lstStyle/>
          <a:p>
            <a:r>
              <a:rPr lang="en-CA" dirty="0"/>
              <a:t>Makes Driving Safer and Easier </a:t>
            </a:r>
          </a:p>
          <a:p>
            <a:r>
              <a:rPr lang="en-CA" dirty="0"/>
              <a:t>Required for Fully Autonomous Driving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241D5-7D8D-4401-B00D-4B00A276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2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C32C63D-0F7E-47F3-8331-F86EB4636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56"/>
          <a:stretch/>
        </p:blipFill>
        <p:spPr>
          <a:xfrm>
            <a:off x="5751647" y="2489766"/>
            <a:ext cx="6440353" cy="2629811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795AF7A-374E-4EE3-AF8D-0159DB4F6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5" y="1396192"/>
            <a:ext cx="5542713" cy="670270"/>
          </a:xfrm>
        </p:spPr>
        <p:txBody>
          <a:bodyPr/>
          <a:lstStyle/>
          <a:p>
            <a:r>
              <a:rPr lang="en-US" u="sng" dirty="0"/>
              <a:t>Paper Results (Figure 8)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33D2F97-F7A2-449F-9CA6-3AE9ECFE5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36"/>
          <a:stretch/>
        </p:blipFill>
        <p:spPr>
          <a:xfrm>
            <a:off x="321366" y="2489766"/>
            <a:ext cx="4869758" cy="2301773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5ABB184-E1A4-4C8B-8B5D-12D4B321F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6153" y="1396192"/>
            <a:ext cx="5774871" cy="670270"/>
          </a:xfrm>
        </p:spPr>
        <p:txBody>
          <a:bodyPr/>
          <a:lstStyle/>
          <a:p>
            <a:r>
              <a:rPr lang="en-US" u="sng" dirty="0"/>
              <a:t>Simulation Results (MATLAB)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Simulation Results Summary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EAA504-2EF0-4073-B013-C939BBB66B02}"/>
              </a:ext>
            </a:extLst>
          </p:cNvPr>
          <p:cNvCxnSpPr>
            <a:cxnSpLocks/>
          </p:cNvCxnSpPr>
          <p:nvPr/>
        </p:nvCxnSpPr>
        <p:spPr>
          <a:xfrm>
            <a:off x="5191124" y="2800350"/>
            <a:ext cx="0" cy="16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7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1ECB-A926-475E-9279-D1ED1BA8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Parameter Estimation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51CF-15EA-4862-9BF9-D95140F1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11569729" cy="977612"/>
          </a:xfrm>
        </p:spPr>
        <p:txBody>
          <a:bodyPr/>
          <a:lstStyle/>
          <a:p>
            <a:r>
              <a:rPr lang="en-CA" dirty="0"/>
              <a:t>Implementation is a modified version of the state estimation problem presented since no dynamic model with forces are developed in the paper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92A94-C3D7-4C1D-B0EE-C3A38BA8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3A4036-95F2-4BA0-A505-62DE422534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379" y="2515191"/>
                <a:ext cx="4019111" cy="15742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CA" u="sng" dirty="0"/>
                  <a:t>Initialization</a:t>
                </a:r>
              </a:p>
              <a:p>
                <a:pPr marL="0" indent="0" algn="ctr">
                  <a:buFont typeface="Wingdings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Wingdings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Font typeface="Wingdings" charset="2"/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13A4036-95F2-4BA0-A505-62DE4225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79" y="2515191"/>
                <a:ext cx="4019111" cy="1574222"/>
              </a:xfrm>
              <a:prstGeom prst="rect">
                <a:avLst/>
              </a:prstGeom>
              <a:blipFill>
                <a:blip r:embed="rId2"/>
                <a:stretch>
                  <a:fillRect t="-2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6006462-41A5-499F-AF6B-1FF41E5335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4296" y="2493544"/>
                <a:ext cx="5267325" cy="23206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charset="2"/>
                  <a:buNone/>
                </a:pPr>
                <a:r>
                  <a:rPr lang="en-CA" u="sng" dirty="0"/>
                  <a:t>Prediction Step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Same Sigma Point Generation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CA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6006462-41A5-499F-AF6B-1FF41E533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296" y="2493544"/>
                <a:ext cx="5267325" cy="2320636"/>
              </a:xfrm>
              <a:prstGeom prst="rect">
                <a:avLst/>
              </a:prstGeom>
              <a:blipFill>
                <a:blip r:embed="rId3"/>
                <a:stretch>
                  <a:fillRect l="-924" t="-18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8859E5-89CA-4265-947A-47163147F39A}"/>
              </a:ext>
            </a:extLst>
          </p:cNvPr>
          <p:cNvCxnSpPr>
            <a:cxnSpLocks/>
          </p:cNvCxnSpPr>
          <p:nvPr/>
        </p:nvCxnSpPr>
        <p:spPr>
          <a:xfrm>
            <a:off x="5099050" y="3302302"/>
            <a:ext cx="8445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1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1ECB-A926-475E-9279-D1ED1BA8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Parameter Estimation Problem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92A94-C3D7-4C1D-B0EE-C3A38BA8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CE61A0A8-0ECC-4027-B273-DD256C123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88" y="1253835"/>
                <a:ext cx="6756400" cy="23722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/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charset="2"/>
                  <a:buNone/>
                </a:pPr>
                <a:r>
                  <a:rPr lang="en-CA" u="sng" dirty="0"/>
                  <a:t>Correction Step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CA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CA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sSubSup>
                          <m:sSub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CA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nary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Sup>
                                      <m:sSub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CA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CE61A0A8-0ECC-4027-B273-DD256C123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8" y="1253835"/>
                <a:ext cx="6756400" cy="2372274"/>
              </a:xfrm>
              <a:prstGeom prst="rect">
                <a:avLst/>
              </a:prstGeom>
              <a:blipFill>
                <a:blip r:embed="rId2"/>
                <a:stretch>
                  <a:fillRect l="-720" t="-17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940E0D57-A6D3-44F5-9248-2BE35360ED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88" y="4097993"/>
                <a:ext cx="6334126" cy="20288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charset="2"/>
                  <a:buNone/>
                </a:pPr>
                <a:r>
                  <a:rPr lang="en-CA" u="sng" dirty="0"/>
                  <a:t>Cross-Covariance + Kalman Gain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CA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CA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𝑚𝑘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940E0D57-A6D3-44F5-9248-2BE35360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8" y="4097993"/>
                <a:ext cx="6334126" cy="2028826"/>
              </a:xfrm>
              <a:prstGeom prst="rect">
                <a:avLst/>
              </a:prstGeom>
              <a:blipFill>
                <a:blip r:embed="rId3"/>
                <a:stretch>
                  <a:fillRect l="-768" t="-20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229C7885-9864-4865-92A6-4356F7263F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5924" y="4097993"/>
                <a:ext cx="4103688" cy="20288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CA" u="sng" dirty="0"/>
                  <a:t>Update</a:t>
                </a:r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229C7885-9864-4865-92A6-4356F7263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924" y="4097993"/>
                <a:ext cx="4103688" cy="2028823"/>
              </a:xfrm>
              <a:prstGeom prst="rect">
                <a:avLst/>
              </a:prstGeom>
              <a:blipFill>
                <a:blip r:embed="rId4"/>
                <a:stretch>
                  <a:fillRect l="-1183" t="-20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E9AA14-2590-46AD-A74E-115EAF61C66A}"/>
              </a:ext>
            </a:extLst>
          </p:cNvPr>
          <p:cNvCxnSpPr>
            <a:cxnSpLocks/>
          </p:cNvCxnSpPr>
          <p:nvPr/>
        </p:nvCxnSpPr>
        <p:spPr>
          <a:xfrm>
            <a:off x="3657600" y="3738287"/>
            <a:ext cx="0" cy="321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3D5DCF-3FA0-4A14-AB10-31F57D6DEAED}"/>
              </a:ext>
            </a:extLst>
          </p:cNvPr>
          <p:cNvCxnSpPr>
            <a:cxnSpLocks/>
          </p:cNvCxnSpPr>
          <p:nvPr/>
        </p:nvCxnSpPr>
        <p:spPr>
          <a:xfrm>
            <a:off x="6991350" y="4905376"/>
            <a:ext cx="4449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5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CCA1-5E75-4E3D-8741-6A10BED5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5546-15A5-47BE-BE08-ED1D33B2E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330035"/>
            <a:ext cx="11569729" cy="864728"/>
          </a:xfrm>
        </p:spPr>
        <p:txBody>
          <a:bodyPr/>
          <a:lstStyle/>
          <a:p>
            <a:r>
              <a:rPr lang="en-CA" dirty="0"/>
              <a:t>Lateral Force Estimation using Unscented Kalman Filter (UKF)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F1DE0-1D4C-4FA2-B361-34FFE43D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Estimation of vehicle sideslip, tire force and wheel cornering stiffness -  ScienceDirect">
            <a:extLst>
              <a:ext uri="{FF2B5EF4-FFF2-40B4-BE49-F238E27FC236}">
                <a16:creationId xmlns:a16="http://schemas.microsoft.com/office/drawing/2014/main" id="{A9C34A7F-C5C3-4C1F-87CB-E9FFB1DE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355" y="2225962"/>
            <a:ext cx="4685256" cy="354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0DBE34-BEC5-4314-A41A-773237D55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6" y="2543185"/>
            <a:ext cx="3018521" cy="32241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A28B4C-5262-4307-BC3F-C8A1C0A4BC3E}"/>
              </a:ext>
            </a:extLst>
          </p:cNvPr>
          <p:cNvCxnSpPr>
            <a:cxnSpLocks/>
          </p:cNvCxnSpPr>
          <p:nvPr/>
        </p:nvCxnSpPr>
        <p:spPr>
          <a:xfrm>
            <a:off x="3753839" y="4364806"/>
            <a:ext cx="36480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87C44E-BB67-44F4-B171-9826A99565FF}"/>
              </a:ext>
            </a:extLst>
          </p:cNvPr>
          <p:cNvSpPr txBox="1">
            <a:spLocks/>
          </p:cNvSpPr>
          <p:nvPr/>
        </p:nvSpPr>
        <p:spPr>
          <a:xfrm>
            <a:off x="5024967" y="3574409"/>
            <a:ext cx="1046490" cy="5908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b="1" dirty="0"/>
              <a:t>UKF</a:t>
            </a:r>
          </a:p>
          <a:p>
            <a:pPr marL="0" indent="0">
              <a:buFont typeface="Wingdings" charset="2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37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Corner-based Estimation of Tire Forces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Slides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E3FD9E-F04C-4B4E-A466-98B7BBAF54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9883" y="434108"/>
                <a:ext cx="11569729" cy="895927"/>
              </a:xfrm>
            </p:spPr>
            <p:txBody>
              <a:bodyPr anchor="ctr">
                <a:normAutofit/>
              </a:bodyPr>
              <a:lstStyle/>
              <a:p>
                <a:r>
                  <a:rPr lang="en-CA" dirty="0"/>
                  <a:t>Longitudinal Force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E3FD9E-F04C-4B4E-A466-98B7BBAF5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9883" y="434108"/>
                <a:ext cx="11569729" cy="895927"/>
              </a:xfrm>
              <a:blipFill>
                <a:blip r:embed="rId2"/>
                <a:stretch>
                  <a:fillRect l="-1633" t="-1361" b="-68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B8E9116-6D79-44AD-8AD5-6791DE7A8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5" r="19573"/>
          <a:stretch/>
        </p:blipFill>
        <p:spPr>
          <a:xfrm>
            <a:off x="9096376" y="528557"/>
            <a:ext cx="2837982" cy="3654730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87A76-A6CF-46D3-84F2-840186A3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6F58C8E-9679-4DCC-A548-7D3DAD3C2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84" y="1530711"/>
                <a:ext cx="4759792" cy="825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𝑥𝑖𝑗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6F58C8E-9679-4DCC-A548-7D3DAD3C2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4" y="1530711"/>
                <a:ext cx="4759792" cy="8252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860F6D-ED29-4FBD-BAFE-AD011B97BB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83" y="2556598"/>
                <a:ext cx="5586855" cy="14603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𝐹𝑟𝑜𝑛𝑡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𝑅𝑖𝑔h𝑡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</m:d>
                  </m:oMath>
                </a14:m>
                <a:endParaRPr lang="en-CA" b="0" dirty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𝐿𝑒𝑓𝑡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𝑇𝑖𝑟𝑒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𝑅𝑖𝑔h𝑡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𝑇𝑖𝑟𝑒</m:t>
                        </m:r>
                      </m:e>
                    </m:d>
                  </m:oMath>
                </a14:m>
                <a:endParaRPr lang="en-CA" b="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860F6D-ED29-4FBD-BAFE-AD011B97B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3" y="2556598"/>
                <a:ext cx="5586855" cy="1460355"/>
              </a:xfrm>
              <a:prstGeom prst="rect">
                <a:avLst/>
              </a:prstGeom>
              <a:blipFill>
                <a:blip r:embed="rId5"/>
                <a:stretch>
                  <a:fillRect l="-9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4E5B60D-3F3F-4E52-9BD0-8EACEEB744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121084"/>
                  </p:ext>
                </p:extLst>
              </p:nvPr>
            </p:nvGraphicFramePr>
            <p:xfrm>
              <a:off x="412750" y="3902004"/>
              <a:ext cx="8683626" cy="2172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4542">
                      <a:extLst>
                        <a:ext uri="{9D8B030D-6E8A-4147-A177-3AD203B41FA5}">
                          <a16:colId xmlns:a16="http://schemas.microsoft.com/office/drawing/2014/main" val="3819887010"/>
                        </a:ext>
                      </a:extLst>
                    </a:gridCol>
                    <a:gridCol w="2894542">
                      <a:extLst>
                        <a:ext uri="{9D8B030D-6E8A-4147-A177-3AD203B41FA5}">
                          <a16:colId xmlns:a16="http://schemas.microsoft.com/office/drawing/2014/main" val="1620590451"/>
                        </a:ext>
                      </a:extLst>
                    </a:gridCol>
                    <a:gridCol w="2894542">
                      <a:extLst>
                        <a:ext uri="{9D8B030D-6E8A-4147-A177-3AD203B41FA5}">
                          <a16:colId xmlns:a16="http://schemas.microsoft.com/office/drawing/2014/main" val="4034821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5493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0.33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Effective Radius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453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1.68 kg m</a:t>
                          </a:r>
                          <a:r>
                            <a:rPr lang="en-CA" baseline="30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Wheel Moment of Inertia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290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baseline="0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Total Effective Torque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01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Calculated From Measured Wheel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Wheel Acceleration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9028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4E5B60D-3F3F-4E52-9BD0-8EACEEB744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121084"/>
                  </p:ext>
                </p:extLst>
              </p:nvPr>
            </p:nvGraphicFramePr>
            <p:xfrm>
              <a:off x="412750" y="3902004"/>
              <a:ext cx="8683626" cy="2172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4542">
                      <a:extLst>
                        <a:ext uri="{9D8B030D-6E8A-4147-A177-3AD203B41FA5}">
                          <a16:colId xmlns:a16="http://schemas.microsoft.com/office/drawing/2014/main" val="3819887010"/>
                        </a:ext>
                      </a:extLst>
                    </a:gridCol>
                    <a:gridCol w="2894542">
                      <a:extLst>
                        <a:ext uri="{9D8B030D-6E8A-4147-A177-3AD203B41FA5}">
                          <a16:colId xmlns:a16="http://schemas.microsoft.com/office/drawing/2014/main" val="1620590451"/>
                        </a:ext>
                      </a:extLst>
                    </a:gridCol>
                    <a:gridCol w="2894542">
                      <a:extLst>
                        <a:ext uri="{9D8B030D-6E8A-4147-A177-3AD203B41FA5}">
                          <a16:colId xmlns:a16="http://schemas.microsoft.com/office/drawing/2014/main" val="4034821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5493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1" t="-108197" r="-201053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0.33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Effective Radius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453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1" t="-208197" r="-20105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1.68 kg m</a:t>
                          </a:r>
                          <a:r>
                            <a:rPr lang="en-CA" baseline="30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Wheel Moment of Inertia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290914"/>
                      </a:ext>
                    </a:extLst>
                  </a:tr>
                  <a:tr h="4202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1" t="-272464" r="-201053" b="-1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baseline="0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Total Effective Torque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01650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1" t="-244762" r="-201053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Calculated From Measured Wheel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Wheel Acceleration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90282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72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Vehicle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3D15D4F-57D8-4791-9F6E-9450CE7005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26213634"/>
                  </p:ext>
                </p:extLst>
              </p:nvPr>
            </p:nvGraphicFramePr>
            <p:xfrm>
              <a:off x="311151" y="1268730"/>
              <a:ext cx="11569698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56566">
                      <a:extLst>
                        <a:ext uri="{9D8B030D-6E8A-4147-A177-3AD203B41FA5}">
                          <a16:colId xmlns:a16="http://schemas.microsoft.com/office/drawing/2014/main" val="2971717835"/>
                        </a:ext>
                      </a:extLst>
                    </a:gridCol>
                    <a:gridCol w="3856566">
                      <a:extLst>
                        <a:ext uri="{9D8B030D-6E8A-4147-A177-3AD203B41FA5}">
                          <a16:colId xmlns:a16="http://schemas.microsoft.com/office/drawing/2014/main" val="1971922117"/>
                        </a:ext>
                      </a:extLst>
                    </a:gridCol>
                    <a:gridCol w="3856566">
                      <a:extLst>
                        <a:ext uri="{9D8B030D-6E8A-4147-A177-3AD203B41FA5}">
                          <a16:colId xmlns:a16="http://schemas.microsoft.com/office/drawing/2014/main" val="5860443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7535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2270 kg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Vehicle Mass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852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err="1"/>
                            <a:t>I</a:t>
                          </a:r>
                          <a:r>
                            <a:rPr lang="en-CA" baseline="-25000" dirty="0" err="1"/>
                            <a:t>z</a:t>
                          </a:r>
                          <a:endParaRPr lang="en-CA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4650 kg m</a:t>
                          </a:r>
                          <a:r>
                            <a:rPr lang="en-CA" baseline="30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Vehicle Moment of Inertia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664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err="1"/>
                            <a:t>L</a:t>
                          </a:r>
                          <a:r>
                            <a:rPr lang="en-CA" baseline="-25000" dirty="0" err="1"/>
                            <a:t>f</a:t>
                          </a:r>
                          <a:endParaRPr lang="en-CA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1.42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Front Axle to Center of Gravity Distance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7923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err="1"/>
                            <a:t>T</a:t>
                          </a:r>
                          <a:r>
                            <a:rPr lang="en-CA" baseline="-25000" dirty="0" err="1"/>
                            <a:t>rf</a:t>
                          </a:r>
                          <a:endParaRPr lang="en-CA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1.62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Front Track Width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538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err="1"/>
                            <a:t>T</a:t>
                          </a:r>
                          <a:r>
                            <a:rPr lang="en-CA" baseline="-25000" dirty="0" err="1"/>
                            <a:t>rr</a:t>
                          </a:r>
                          <a:endParaRPr lang="en-CA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1.56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Rear Track Width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994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CA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Measured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Steering Angle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0525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3D15D4F-57D8-4791-9F6E-9450CE7005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26213634"/>
                  </p:ext>
                </p:extLst>
              </p:nvPr>
            </p:nvGraphicFramePr>
            <p:xfrm>
              <a:off x="311151" y="1268730"/>
              <a:ext cx="11569698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56566">
                      <a:extLst>
                        <a:ext uri="{9D8B030D-6E8A-4147-A177-3AD203B41FA5}">
                          <a16:colId xmlns:a16="http://schemas.microsoft.com/office/drawing/2014/main" val="2971717835"/>
                        </a:ext>
                      </a:extLst>
                    </a:gridCol>
                    <a:gridCol w="3856566">
                      <a:extLst>
                        <a:ext uri="{9D8B030D-6E8A-4147-A177-3AD203B41FA5}">
                          <a16:colId xmlns:a16="http://schemas.microsoft.com/office/drawing/2014/main" val="1971922117"/>
                        </a:ext>
                      </a:extLst>
                    </a:gridCol>
                    <a:gridCol w="3856566">
                      <a:extLst>
                        <a:ext uri="{9D8B030D-6E8A-4147-A177-3AD203B41FA5}">
                          <a16:colId xmlns:a16="http://schemas.microsoft.com/office/drawing/2014/main" val="5860443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7535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2270 kg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Vehicle Mass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852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err="1"/>
                            <a:t>I</a:t>
                          </a:r>
                          <a:r>
                            <a:rPr lang="en-CA" baseline="-25000" dirty="0" err="1"/>
                            <a:t>z</a:t>
                          </a:r>
                          <a:endParaRPr lang="en-CA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4650 kg m</a:t>
                          </a:r>
                          <a:r>
                            <a:rPr lang="en-CA" baseline="30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Vehicle Moment of Inertia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6644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err="1"/>
                            <a:t>L</a:t>
                          </a:r>
                          <a:r>
                            <a:rPr lang="en-CA" baseline="-25000" dirty="0" err="1"/>
                            <a:t>f</a:t>
                          </a:r>
                          <a:endParaRPr lang="en-CA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1.42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Front Axle to Center of Gravity Distance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7923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err="1"/>
                            <a:t>T</a:t>
                          </a:r>
                          <a:r>
                            <a:rPr lang="en-CA" baseline="-25000" dirty="0" err="1"/>
                            <a:t>rf</a:t>
                          </a:r>
                          <a:endParaRPr lang="en-CA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1.62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Front Track Width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538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err="1"/>
                            <a:t>T</a:t>
                          </a:r>
                          <a:r>
                            <a:rPr lang="en-CA" baseline="-25000" dirty="0" err="1"/>
                            <a:t>rr</a:t>
                          </a:r>
                          <a:endParaRPr lang="en-CA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1.56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Rear Track Width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994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" t="-680328" r="-20063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Measured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Steering Angle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0525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8F83801-988E-4430-8304-D90F54B688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014980"/>
                  </p:ext>
                </p:extLst>
              </p:nvPr>
            </p:nvGraphicFramePr>
            <p:xfrm>
              <a:off x="259883" y="4336202"/>
              <a:ext cx="7737474" cy="19229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68737">
                      <a:extLst>
                        <a:ext uri="{9D8B030D-6E8A-4147-A177-3AD203B41FA5}">
                          <a16:colId xmlns:a16="http://schemas.microsoft.com/office/drawing/2014/main" val="1853050420"/>
                        </a:ext>
                      </a:extLst>
                    </a:gridCol>
                    <a:gridCol w="3868737">
                      <a:extLst>
                        <a:ext uri="{9D8B030D-6E8A-4147-A177-3AD203B41FA5}">
                          <a16:colId xmlns:a16="http://schemas.microsoft.com/office/drawing/2014/main" val="635240820"/>
                        </a:ext>
                      </a:extLst>
                    </a:gridCol>
                  </a:tblGrid>
                  <a:tr h="3510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Calculation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04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  <m:t>𝑥𝑓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𝐹𝑟𝑜𝑛𝑡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𝐿𝑒𝑓𝑡</m:t>
                                    </m:r>
                                  </m:sub>
                                </m:sSub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𝐹𝑟𝑜𝑛𝑡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𝑅𝑖𝑔h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3188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𝑅𝑒𝑎𝑟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𝐿𝑒𝑓𝑡</m:t>
                                    </m:r>
                                  </m:sub>
                                </m:sSub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𝑅𝑒𝑎𝑟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𝑅𝑖𝑔h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6309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CA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180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  <m:t>𝑥𝑓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𝐹𝑟𝑜𝑛𝑡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𝑅𝑖𝑔h𝑡</m:t>
                                    </m:r>
                                  </m:sub>
                                </m:sSub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𝐹𝑟𝑜𝑛𝑡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𝐿𝑒𝑓𝑡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394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CA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𝑥𝑟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𝑅𝑒𝑎𝑟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𝑅𝑖𝑔h𝑡</m:t>
                                    </m:r>
                                  </m:sub>
                                </m:sSub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𝑅𝑒𝑎𝑟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𝐿𝑒𝑓</m:t>
                                    </m:r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75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8F83801-988E-4430-8304-D90F54B688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014980"/>
                  </p:ext>
                </p:extLst>
              </p:nvPr>
            </p:nvGraphicFramePr>
            <p:xfrm>
              <a:off x="259883" y="4336202"/>
              <a:ext cx="7737474" cy="19229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68737">
                      <a:extLst>
                        <a:ext uri="{9D8B030D-6E8A-4147-A177-3AD203B41FA5}">
                          <a16:colId xmlns:a16="http://schemas.microsoft.com/office/drawing/2014/main" val="1853050420"/>
                        </a:ext>
                      </a:extLst>
                    </a:gridCol>
                    <a:gridCol w="3868737">
                      <a:extLst>
                        <a:ext uri="{9D8B030D-6E8A-4147-A177-3AD203B41FA5}">
                          <a16:colId xmlns:a16="http://schemas.microsoft.com/office/drawing/2014/main" val="63524082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Calculation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04896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" t="-101563" r="-100787" b="-3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57" t="-101563" r="-787" b="-3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031887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" t="-201563" r="-100787" b="-2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57" t="-201563" r="-787" b="-2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6309083"/>
                      </a:ext>
                    </a:extLst>
                  </a:tr>
                  <a:tr h="3928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" t="-301563" r="-100787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57" t="-301563" r="-787" b="-1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039427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" t="-401563" r="-100787" b="-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57" t="-401563" r="-787" b="-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754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3663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1AD9-5A13-4026-9D78-F469AC31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System and Measurement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350912-74C9-45AF-B803-2EA287B442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14300" y="1224165"/>
                <a:ext cx="2647950" cy="5899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350912-74C9-45AF-B803-2EA287B44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14300" y="1224165"/>
                <a:ext cx="2647950" cy="5899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38DE0C-BE1D-45D0-889A-A55794CE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44A12D-345B-4922-86C0-81A030DDBD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032" y="2135692"/>
                <a:ext cx="10969285" cy="2093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200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200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00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func>
                              </m:e>
                              <m:e>
                                <m:f>
                                  <m:f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00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00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𝑟𝑓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200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200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𝑥𝑓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00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𝑥𝑓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00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𝑥𝑓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00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f>
                                          <m:fPr>
                                            <m:ctrlP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CA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𝑟𝑓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CA" sz="200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𝑥𝑟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𝑟𝑟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𝑟𝑟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CA" sz="20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CA" sz="200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44A12D-345B-4922-86C0-81A030DDB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32" y="2135692"/>
                <a:ext cx="10969285" cy="20937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28F8281-ECF8-4DDB-A3CF-12D1DBB0FD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135" y="4403720"/>
                <a:ext cx="11569729" cy="16838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u="sng" dirty="0"/>
                  <a:t>Where for each time step k: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b="0" i="1" smtClean="0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0.13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b="0" i="1" smtClean="0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0.012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dirty="0"/>
                  <a:t> 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28F8281-ECF8-4DDB-A3CF-12D1DBB0F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35" y="4403720"/>
                <a:ext cx="11569729" cy="1683897"/>
              </a:xfrm>
              <a:prstGeom prst="rect">
                <a:avLst/>
              </a:prstGeom>
              <a:blipFill>
                <a:blip r:embed="rId4"/>
                <a:stretch>
                  <a:fillRect l="-316" t="-3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6CA0BE4-280F-46B6-A94B-0E82ADF8A6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135" y="1721606"/>
                <a:ext cx="2552700" cy="627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CA" sz="200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6CA0BE4-280F-46B6-A94B-0E82ADF8A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35" y="1721606"/>
                <a:ext cx="2552700" cy="627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EBE4D92-738E-4CAE-B7C7-CDFEB0845A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933" y="1272922"/>
                <a:ext cx="3254842" cy="8021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charset="2"/>
                  <a:buNone/>
                </a:pPr>
                <a:r>
                  <a:rPr lang="en-CA" sz="2000" dirty="0"/>
                  <a:t>Process Uncertainty: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sz="200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endParaRPr lang="en-CA" sz="2000" dirty="0"/>
              </a:p>
              <a:p>
                <a:pPr marL="0" indent="0">
                  <a:buNone/>
                </a:pPr>
                <a:r>
                  <a:rPr lang="en-CA" sz="2000" dirty="0"/>
                  <a:t>Measurement Uncertainty: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sz="20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acc>
                  </m:oMath>
                </a14:m>
                <a:endParaRPr lang="en-CA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EBE4D92-738E-4CAE-B7C7-CDFEB0845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33" y="1272922"/>
                <a:ext cx="3254842" cy="802118"/>
              </a:xfrm>
              <a:prstGeom prst="rect">
                <a:avLst/>
              </a:prstGeom>
              <a:blipFill>
                <a:blip r:embed="rId6"/>
                <a:stretch>
                  <a:fillRect l="-1685" t="-11450" r="-8240" b="-76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48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77C7-7106-4D71-9FE5-E9C88C1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Observability of the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FF880-7F4E-4D39-BD91-456082F13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882" y="1155988"/>
                <a:ext cx="11569729" cy="5179321"/>
              </a:xfrm>
            </p:spPr>
            <p:txBody>
              <a:bodyPr/>
              <a:lstStyle/>
              <a:p>
                <a:r>
                  <a:rPr lang="en-CA" sz="2000" dirty="0"/>
                  <a:t>The observability matrix of the system is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8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CA" sz="1800" dirty="0"/>
                  <a:t>  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d>
                      <m:d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̇"/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CA" sz="1800" dirty="0"/>
              </a:p>
              <a:p>
                <a:r>
                  <a:rPr lang="en-CA" sz="2000" dirty="0"/>
                  <a:t>Note that rank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sz="2000" dirty="0"/>
                  <a:t>) = 3 for the operating regions of the steering angle and its time derivatives except when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000" dirty="0"/>
                  <a:t> or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for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000" b="1"/>
                      <m:t>ℤ</m:t>
                    </m:r>
                  </m:oMath>
                </a14:m>
                <a:endParaRPr lang="en-CA" sz="2000" dirty="0"/>
              </a:p>
              <a:p>
                <a:r>
                  <a:rPr lang="en-CA" sz="2000" dirty="0"/>
                  <a:t>For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000" dirty="0"/>
                  <a:t>, the lateral force is equal to zero </a:t>
                </a:r>
              </a:p>
              <a:p>
                <a:r>
                  <a:rPr lang="en-CA" sz="2000" dirty="0"/>
                  <a:t>Situations of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2000" dirty="0"/>
                  <a:t> do not occur since the maximum value of the steering angle is much less than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000" dirty="0"/>
                  <a:t> on commercial vehicles  </a:t>
                </a:r>
              </a:p>
              <a:p>
                <a:r>
                  <a:rPr lang="en-CA" sz="2000" dirty="0"/>
                  <a:t>Therefore the system is observable, which is a sufficient condition for the implementation of an optimal variance estimator (Such as a Kalman estimator)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FF880-7F4E-4D39-BD91-456082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155988"/>
                <a:ext cx="11569729" cy="5179321"/>
              </a:xfrm>
              <a:blipFill>
                <a:blip r:embed="rId2"/>
                <a:stretch>
                  <a:fillRect l="-263" t="-824" b="-9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169E6-58F5-473E-99C4-C70F25C5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5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3D57-8EDC-4020-9711-CF484EBD4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CA" dirty="0"/>
              <a:t>Driving Under Poor Weather Conditions</a:t>
            </a:r>
          </a:p>
        </p:txBody>
      </p:sp>
      <p:pic>
        <p:nvPicPr>
          <p:cNvPr id="8" name="Snowy Road Clip">
            <a:hlinkClick r:id="" action="ppaction://media"/>
            <a:extLst>
              <a:ext uri="{FF2B5EF4-FFF2-40B4-BE49-F238E27FC236}">
                <a16:creationId xmlns:a16="http://schemas.microsoft.com/office/drawing/2014/main" id="{F4601E64-CB8D-484B-A1AB-353667210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030" t="6765" b="9492"/>
          <a:stretch/>
        </p:blipFill>
        <p:spPr>
          <a:xfrm>
            <a:off x="2271712" y="1493957"/>
            <a:ext cx="7648575" cy="4449644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1D2AB-3088-452C-B867-11CB0B2F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0B05-B9DC-4D25-90B1-4CC66CAB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CA" sz="3300" dirty="0"/>
              <a:t>General Comparison Between State Estimators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C1E69-DF77-4F56-AE7B-2299894D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FA00CF3-B85C-41C1-BFD4-18C1DF41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075084"/>
              </p:ext>
            </p:extLst>
          </p:nvPr>
        </p:nvGraphicFramePr>
        <p:xfrm>
          <a:off x="434522" y="1843405"/>
          <a:ext cx="11010900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300">
                  <a:extLst>
                    <a:ext uri="{9D8B030D-6E8A-4147-A177-3AD203B41FA5}">
                      <a16:colId xmlns:a16="http://schemas.microsoft.com/office/drawing/2014/main" val="1493291566"/>
                    </a:ext>
                  </a:extLst>
                </a:gridCol>
                <a:gridCol w="3670300">
                  <a:extLst>
                    <a:ext uri="{9D8B030D-6E8A-4147-A177-3AD203B41FA5}">
                      <a16:colId xmlns:a16="http://schemas.microsoft.com/office/drawing/2014/main" val="1774781369"/>
                    </a:ext>
                  </a:extLst>
                </a:gridCol>
                <a:gridCol w="3670300">
                  <a:extLst>
                    <a:ext uri="{9D8B030D-6E8A-4147-A177-3AD203B41FA5}">
                      <a16:colId xmlns:a16="http://schemas.microsoft.com/office/drawing/2014/main" val="212539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State Estimator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Computational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84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Kalman Filter (KF)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95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Extended Kalman Filter (EKF)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Locally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Low (For analytically computed Jacobians)</a:t>
                      </a:r>
                    </a:p>
                    <a:p>
                      <a:pPr algn="l"/>
                      <a:endParaRPr lang="en-CA" dirty="0"/>
                    </a:p>
                    <a:p>
                      <a:pPr algn="l"/>
                      <a:r>
                        <a:rPr lang="en-CA" dirty="0"/>
                        <a:t>Medium (For numerically computed Jacobians)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09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Unscented Kalman Filter (UKF)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42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Particle Filter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6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AA8E52-C45F-4D58-9B30-926240A2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138" y="1695450"/>
            <a:ext cx="5529706" cy="4370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BA3A0-EB09-4EE0-BC49-8134C3F9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dirty="0"/>
              <a:t>Disclaimer on Available Experimental 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06BF-C5BA-4A92-A902-B090DCA42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1" y="1401900"/>
            <a:ext cx="6760044" cy="3465375"/>
          </a:xfrm>
        </p:spPr>
        <p:txBody>
          <a:bodyPr/>
          <a:lstStyle/>
          <a:p>
            <a:r>
              <a:rPr lang="en-CA" dirty="0"/>
              <a:t>Note that the experimental data used to generate Figures 6 and 7 were </a:t>
            </a:r>
            <a:r>
              <a:rPr lang="en-CA" b="1" dirty="0"/>
              <a:t>not available </a:t>
            </a:r>
            <a:r>
              <a:rPr lang="en-CA" dirty="0"/>
              <a:t>from the main author of the paper </a:t>
            </a:r>
            <a:br>
              <a:rPr lang="en-CA" dirty="0"/>
            </a:br>
            <a:r>
              <a:rPr lang="en-CA" dirty="0"/>
              <a:t>(Ehsan Hashemi)</a:t>
            </a:r>
          </a:p>
          <a:p>
            <a:endParaRPr lang="en-CA" dirty="0"/>
          </a:p>
          <a:p>
            <a:r>
              <a:rPr lang="en-CA" dirty="0"/>
              <a:t>However, data for the longitudinal forces was still available for Figure 8 </a:t>
            </a:r>
            <a:br>
              <a:rPr lang="en-CA" dirty="0"/>
            </a:br>
            <a:r>
              <a:rPr lang="en-CA" dirty="0"/>
              <a:t>(Harsh Steering on Icy Road to Packed Snow)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C4B0C-930E-42EB-B20F-D45F0CC8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5D9B-FB6D-4381-A449-185BA7C9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CA" sz="3300" dirty="0"/>
              <a:t>Measurement Equipment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47AEE-2103-4F20-AFDA-67E449C18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" r="7527"/>
          <a:stretch/>
        </p:blipFill>
        <p:spPr>
          <a:xfrm>
            <a:off x="4876801" y="1065783"/>
            <a:ext cx="7162386" cy="5044274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B14F5-57C1-4B09-A077-3252E1C6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582265-4A85-43FB-A011-5685EB3E9013}"/>
              </a:ext>
            </a:extLst>
          </p:cNvPr>
          <p:cNvSpPr txBox="1">
            <a:spLocks/>
          </p:cNvSpPr>
          <p:nvPr/>
        </p:nvSpPr>
        <p:spPr>
          <a:xfrm>
            <a:off x="259883" y="1593387"/>
            <a:ext cx="4581112" cy="2527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RT2500 6-Axis GPS </a:t>
            </a:r>
          </a:p>
          <a:p>
            <a:r>
              <a:rPr lang="en-CA" dirty="0"/>
              <a:t>IMU </a:t>
            </a:r>
          </a:p>
          <a:p>
            <a:r>
              <a:rPr lang="en-CA" dirty="0"/>
              <a:t>Wheel Speed Sensors</a:t>
            </a:r>
          </a:p>
          <a:p>
            <a:r>
              <a:rPr lang="en-CA" dirty="0"/>
              <a:t>CAN-bus for communication</a:t>
            </a:r>
          </a:p>
          <a:p>
            <a:r>
              <a:rPr lang="en-CA" dirty="0"/>
              <a:t>Sampling Frequency of 200 Hz</a:t>
            </a:r>
          </a:p>
        </p:txBody>
      </p:sp>
    </p:spTree>
    <p:extLst>
      <p:ext uri="{BB962C8B-B14F-4D97-AF65-F5344CB8AC3E}">
        <p14:creationId xmlns:p14="http://schemas.microsoft.com/office/powerpoint/2010/main" val="76339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62C5-81E9-43F0-A227-F214522E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CA" dirty="0"/>
              <a:t>Acceleration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72905-24E3-4CE3-B47A-FCF8C58C4F7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9881" y="3254956"/>
                <a:ext cx="5586855" cy="2259678"/>
              </a:xfrm>
            </p:spPr>
            <p:txBody>
              <a:bodyPr>
                <a:normAutofit/>
              </a:bodyPr>
              <a:lstStyle/>
              <a:p>
                <a:r>
                  <a:rPr lang="en-CA" b="1" dirty="0"/>
                  <a:t>Note</a:t>
                </a:r>
                <a:r>
                  <a:rPr lang="en-CA" dirty="0"/>
                  <a:t>: Test data collected for Figure 8 was conducted on a flat surface </a:t>
                </a:r>
                <a:br>
                  <a:rPr lang="en-CA" dirty="0"/>
                </a:br>
                <a:r>
                  <a:rPr lang="en-CA" dirty="0"/>
                  <a:t>(Pitch, Roll, Road Grade, and Bank Angles are all Zero) </a:t>
                </a:r>
                <a:br>
                  <a:rPr lang="en-CA" dirty="0"/>
                </a:br>
                <a:br>
                  <a:rPr lang="en-CA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→ </m:t>
                        </m:r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72905-24E3-4CE3-B47A-FCF8C58C4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9881" y="3254956"/>
                <a:ext cx="5586855" cy="2259678"/>
              </a:xfrm>
              <a:blipFill>
                <a:blip r:embed="rId2"/>
                <a:stretch>
                  <a:fillRect l="-983" t="-2156" r="-2183" b="-72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5ECE7A72-FB92-476D-85F2-7B6AAF3B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97" y="1948624"/>
            <a:ext cx="5658620" cy="310045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A68EF-EA07-441E-B774-FA152F9F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6FA003-2A28-4A39-9972-A497639F6B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82" y="1413164"/>
                <a:ext cx="5586855" cy="16253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u="sng" dirty="0">
                    <a:latin typeface="Cambria Math" panose="02040503050406030204" pitchFamily="18" charset="0"/>
                  </a:rPr>
                  <a:t>Corrected Acceleration Measurements: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𝑔𝑠𝑖𝑛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𝑔𝑠𝑖𝑛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6FA003-2A28-4A39-9972-A497639F6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2" y="1413164"/>
                <a:ext cx="5586855" cy="1625311"/>
              </a:xfrm>
              <a:prstGeom prst="rect">
                <a:avLst/>
              </a:prstGeom>
              <a:blipFill>
                <a:blip r:embed="rId4"/>
                <a:stretch>
                  <a:fillRect l="-1747" t="-30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037537-D95E-496D-8B1D-32A44CBD0473}"/>
              </a:ext>
            </a:extLst>
          </p:cNvPr>
          <p:cNvSpPr txBox="1">
            <a:spLocks/>
          </p:cNvSpPr>
          <p:nvPr/>
        </p:nvSpPr>
        <p:spPr>
          <a:xfrm>
            <a:off x="6311387" y="5156151"/>
            <a:ext cx="2902975" cy="621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Road Grade Angle</a:t>
            </a:r>
          </a:p>
          <a:p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EE4886-8A54-4313-8AFB-18C036D88F43}"/>
              </a:ext>
            </a:extLst>
          </p:cNvPr>
          <p:cNvSpPr txBox="1">
            <a:spLocks/>
          </p:cNvSpPr>
          <p:nvPr/>
        </p:nvSpPr>
        <p:spPr>
          <a:xfrm>
            <a:off x="9229726" y="5230593"/>
            <a:ext cx="1744688" cy="5490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Bank Angle</a:t>
            </a:r>
          </a:p>
          <a:p>
            <a:endParaRPr lang="en-CA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C46622-EBBF-4E7B-8ED1-6F8C36A87DA2}"/>
              </a:ext>
            </a:extLst>
          </p:cNvPr>
          <p:cNvSpPr txBox="1">
            <a:spLocks/>
          </p:cNvSpPr>
          <p:nvPr/>
        </p:nvSpPr>
        <p:spPr>
          <a:xfrm>
            <a:off x="9729633" y="1474618"/>
            <a:ext cx="1744688" cy="5490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Roll Angle</a:t>
            </a:r>
          </a:p>
          <a:p>
            <a:endParaRPr lang="en-CA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F558E6E-8B0A-4531-841C-8EDD597D4EF0}"/>
              </a:ext>
            </a:extLst>
          </p:cNvPr>
          <p:cNvSpPr txBox="1">
            <a:spLocks/>
          </p:cNvSpPr>
          <p:nvPr/>
        </p:nvSpPr>
        <p:spPr>
          <a:xfrm>
            <a:off x="6342296" y="1459956"/>
            <a:ext cx="1744688" cy="5490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Pitch Angle</a:t>
            </a:r>
          </a:p>
          <a:p>
            <a:endParaRPr lang="en-CA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C18647-65DF-4C4E-9690-92375074B402}"/>
              </a:ext>
            </a:extLst>
          </p:cNvPr>
          <p:cNvCxnSpPr>
            <a:cxnSpLocks/>
          </p:cNvCxnSpPr>
          <p:nvPr/>
        </p:nvCxnSpPr>
        <p:spPr>
          <a:xfrm flipV="1">
            <a:off x="7633053" y="4795903"/>
            <a:ext cx="0" cy="3423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036988-80EC-46AD-958F-2AEC83CAEB8A}"/>
              </a:ext>
            </a:extLst>
          </p:cNvPr>
          <p:cNvCxnSpPr>
            <a:cxnSpLocks/>
          </p:cNvCxnSpPr>
          <p:nvPr/>
        </p:nvCxnSpPr>
        <p:spPr>
          <a:xfrm flipV="1">
            <a:off x="10140170" y="4814952"/>
            <a:ext cx="0" cy="3232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80C0EB-4025-41E6-B5CA-DFA5CCD41653}"/>
              </a:ext>
            </a:extLst>
          </p:cNvPr>
          <p:cNvCxnSpPr>
            <a:cxnSpLocks/>
          </p:cNvCxnSpPr>
          <p:nvPr/>
        </p:nvCxnSpPr>
        <p:spPr>
          <a:xfrm flipH="1">
            <a:off x="10258425" y="1939793"/>
            <a:ext cx="282449" cy="17178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A6791D-B871-4C3A-93B8-A77F45EBB8FF}"/>
              </a:ext>
            </a:extLst>
          </p:cNvPr>
          <p:cNvCxnSpPr>
            <a:cxnSpLocks/>
          </p:cNvCxnSpPr>
          <p:nvPr/>
        </p:nvCxnSpPr>
        <p:spPr>
          <a:xfrm>
            <a:off x="7143750" y="1939793"/>
            <a:ext cx="619124" cy="15590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86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692A-4F4B-4152-8288-2C71B088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CA" dirty="0"/>
              <a:t>Extensions Beyond Lateral Force Estimation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B9F492E-9AB3-45D3-8D42-3A81A34F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" r="5092"/>
          <a:stretch/>
        </p:blipFill>
        <p:spPr>
          <a:xfrm>
            <a:off x="5219700" y="1131441"/>
            <a:ext cx="6972300" cy="4595117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EA682-2701-4312-B8EE-48EB3956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1FA072-07C3-4EB6-80AA-546E46B0F403}"/>
              </a:ext>
            </a:extLst>
          </p:cNvPr>
          <p:cNvSpPr txBox="1">
            <a:spLocks/>
          </p:cNvSpPr>
          <p:nvPr/>
        </p:nvSpPr>
        <p:spPr>
          <a:xfrm>
            <a:off x="164632" y="1264212"/>
            <a:ext cx="4959817" cy="5241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The developed lateral tire force estimator is utilized in a corner-based approach for vehicle velocity estimation later in the paper</a:t>
            </a:r>
          </a:p>
          <a:p>
            <a:r>
              <a:rPr lang="en-CA" dirty="0"/>
              <a:t>The velocity estimation method also requires a road grade estimator developed in a previous paper, as well as a vertical tire force estimator developed following the lateral force estimation</a:t>
            </a:r>
          </a:p>
          <a:p>
            <a:r>
              <a:rPr lang="en-CA" dirty="0"/>
              <a:t>Road condition classification is another result from the overall corner-based estimation approach independent from lateral force estimation</a:t>
            </a:r>
          </a:p>
        </p:txBody>
      </p:sp>
    </p:spTree>
    <p:extLst>
      <p:ext uri="{BB962C8B-B14F-4D97-AF65-F5344CB8AC3E}">
        <p14:creationId xmlns:p14="http://schemas.microsoft.com/office/powerpoint/2010/main" val="125056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5229-E38F-405B-A9CA-5464416B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BC76B-21F9-47AF-9159-C51410C04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3760094"/>
            <a:ext cx="5586855" cy="2488050"/>
          </a:xfrm>
        </p:spPr>
        <p:txBody>
          <a:bodyPr>
            <a:normAutofit/>
          </a:bodyPr>
          <a:lstStyle/>
          <a:p>
            <a:r>
              <a:rPr lang="en-CA" sz="1600" u="sng" dirty="0"/>
              <a:t>Videos</a:t>
            </a:r>
          </a:p>
          <a:p>
            <a:r>
              <a:rPr lang="en-CA" sz="1000" i="1" dirty="0">
                <a:effectLst/>
              </a:rPr>
              <a:t>Do you really need </a:t>
            </a:r>
            <a:r>
              <a:rPr lang="en-CA" sz="1000" i="1" dirty="0" err="1">
                <a:effectLst/>
              </a:rPr>
              <a:t>awd</a:t>
            </a:r>
            <a:r>
              <a:rPr lang="en-CA" sz="1000" i="1" dirty="0">
                <a:effectLst/>
              </a:rPr>
              <a:t> in the snow?</a:t>
            </a:r>
            <a:r>
              <a:rPr lang="en-CA" sz="1000" dirty="0">
                <a:effectLst/>
              </a:rPr>
              <a:t> [Video file]. (2015, September 15). Retrieved April 11, 2021, from </a:t>
            </a:r>
            <a:r>
              <a:rPr lang="en-CA" sz="1000" dirty="0">
                <a:effectLst/>
                <a:hlinkClick r:id="rId2"/>
              </a:rPr>
              <a:t>https://www.consumerreports.org/cro/magazine/2015/09/do-you-really-need-awd-in-the-snow/index.htm</a:t>
            </a:r>
            <a:r>
              <a:rPr lang="en-CA" sz="1000" dirty="0">
                <a:effectLst/>
              </a:rPr>
              <a:t> </a:t>
            </a:r>
          </a:p>
          <a:p>
            <a:r>
              <a:rPr lang="en-CA" sz="1000" dirty="0" err="1">
                <a:effectLst/>
              </a:rPr>
              <a:t>Khajepour</a:t>
            </a:r>
            <a:r>
              <a:rPr lang="en-CA" sz="1000" dirty="0">
                <a:effectLst/>
              </a:rPr>
              <a:t>, A. (Director). (2021, February 08). </a:t>
            </a:r>
            <a:r>
              <a:rPr lang="en-CA" sz="1000" i="1" dirty="0">
                <a:effectLst/>
              </a:rPr>
              <a:t>Holistic vehicle control</a:t>
            </a:r>
            <a:r>
              <a:rPr lang="en-CA" sz="1000" dirty="0">
                <a:effectLst/>
              </a:rPr>
              <a:t> [Video file]. Retrieved April 11, 2021, from </a:t>
            </a:r>
            <a:r>
              <a:rPr lang="en-CA" sz="1000" dirty="0">
                <a:effectLst/>
                <a:hlinkClick r:id="rId3"/>
              </a:rPr>
              <a:t>https://uwaterloo.ca/mechatronic-vehicle-systems-lab/research/vehicle-control-systems/holistic-vehicle-control</a:t>
            </a:r>
            <a:endParaRPr lang="en-CA" sz="1000" dirty="0">
              <a:effectLst/>
            </a:endParaRPr>
          </a:p>
          <a:p>
            <a:r>
              <a:rPr lang="en-CA" sz="1000" dirty="0">
                <a:effectLst/>
              </a:rPr>
              <a:t>Robinson, D. (Director). (2016, October 17). </a:t>
            </a:r>
            <a:r>
              <a:rPr lang="en-CA" sz="1000" i="1" dirty="0">
                <a:effectLst/>
              </a:rPr>
              <a:t>How to correct a slide on an icy road (and how to prevent them) - Winter driving education</a:t>
            </a:r>
            <a:r>
              <a:rPr lang="en-CA" sz="1000" dirty="0">
                <a:effectLst/>
              </a:rPr>
              <a:t> [Video file]. Retrieved April 11, 2021, from </a:t>
            </a:r>
            <a:r>
              <a:rPr lang="en-CA" sz="1000" dirty="0">
                <a:effectLst/>
                <a:hlinkClick r:id="rId4"/>
              </a:rPr>
              <a:t>https://www.youtube.com/watch?v=TZQXuWzBC18</a:t>
            </a:r>
            <a:r>
              <a:rPr lang="en-CA" sz="1000" dirty="0">
                <a:effectLst/>
              </a:rPr>
              <a:t> </a:t>
            </a:r>
          </a:p>
          <a:p>
            <a:endParaRPr lang="en-CA" sz="1000" dirty="0">
              <a:effectLst/>
            </a:endParaRPr>
          </a:p>
          <a:p>
            <a:endParaRPr lang="en-CA" sz="110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829B0-5E85-467D-95C2-23C2C9DF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A2793B6A-61D0-4E71-AB1A-2F8A03EE3C84}"/>
              </a:ext>
            </a:extLst>
          </p:cNvPr>
          <p:cNvSpPr txBox="1">
            <a:spLocks/>
          </p:cNvSpPr>
          <p:nvPr/>
        </p:nvSpPr>
        <p:spPr>
          <a:xfrm>
            <a:off x="259882" y="1330035"/>
            <a:ext cx="5586855" cy="2460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700" u="sng" dirty="0"/>
              <a:t>Resources</a:t>
            </a:r>
          </a:p>
          <a:p>
            <a:r>
              <a:rPr lang="en-CA" sz="1100" b="0" dirty="0">
                <a:solidFill>
                  <a:srgbClr val="333333"/>
                </a:solidFill>
                <a:effectLst/>
              </a:rPr>
              <a:t>Ehsan Hashemi (2017). Full Vehicle State Estimation Using a Holistic Corner-based Approach. </a:t>
            </a:r>
            <a:r>
              <a:rPr lang="en-CA" sz="1100" b="0" dirty="0" err="1">
                <a:solidFill>
                  <a:srgbClr val="333333"/>
                </a:solidFill>
                <a:effectLst/>
              </a:rPr>
              <a:t>UWSpace</a:t>
            </a:r>
            <a:r>
              <a:rPr lang="en-CA" sz="1100" b="0" dirty="0">
                <a:solidFill>
                  <a:srgbClr val="333333"/>
                </a:solidFill>
                <a:effectLst/>
              </a:rPr>
              <a:t>. </a:t>
            </a:r>
            <a:r>
              <a:rPr lang="en-CA" sz="1100" b="0" u="none" strike="noStrike" dirty="0">
                <a:solidFill>
                  <a:srgbClr val="96172E"/>
                </a:solidFill>
                <a:effectLst/>
                <a:hlinkClick r:id="rId5"/>
              </a:rPr>
              <a:t>http://hdl.handle.net/10012/11744</a:t>
            </a:r>
            <a:endParaRPr lang="en-CA" sz="1100" dirty="0"/>
          </a:p>
          <a:p>
            <a:r>
              <a:rPr lang="en-CA" sz="1100" dirty="0"/>
              <a:t>Ehsan Hashemi, Mohammad Pirani, Amir </a:t>
            </a:r>
            <a:r>
              <a:rPr lang="en-CA" sz="1100" dirty="0" err="1"/>
              <a:t>Khajepour</a:t>
            </a:r>
            <a:r>
              <a:rPr lang="en-CA" sz="1100" dirty="0"/>
              <a:t>, Alireza </a:t>
            </a:r>
            <a:r>
              <a:rPr lang="en-CA" sz="1100" dirty="0" err="1"/>
              <a:t>Kasaiezadeh</a:t>
            </a:r>
            <a:r>
              <a:rPr lang="en-CA" sz="1100" dirty="0"/>
              <a:t>, Shih-Ken Chen, </a:t>
            </a:r>
            <a:r>
              <a:rPr lang="en-CA" sz="1100" dirty="0" err="1"/>
              <a:t>Bakhtiar</a:t>
            </a:r>
            <a:r>
              <a:rPr lang="en-CA" sz="1100" dirty="0"/>
              <a:t> </a:t>
            </a:r>
            <a:r>
              <a:rPr lang="en-CA" sz="1100" dirty="0" err="1"/>
              <a:t>Litkouhi</a:t>
            </a:r>
            <a:r>
              <a:rPr lang="en-CA" sz="1100" dirty="0"/>
              <a:t>, Corner-based estimation of tire forces and vehicle velocities robust to road conditions, Control Engineering Practice, Volume 61, 2017, Pages 28-40, ISSN 0967-0661, https://doi.org/10.1016/j.conengprac.2017.01.009.</a:t>
            </a:r>
          </a:p>
          <a:p>
            <a:r>
              <a:rPr lang="en-CA" sz="1100" dirty="0">
                <a:effectLst/>
              </a:rPr>
              <a:t>Kelly, J. (Director). (2021). </a:t>
            </a:r>
            <a:r>
              <a:rPr lang="en-CA" sz="1100" i="1" dirty="0">
                <a:effectLst/>
              </a:rPr>
              <a:t>An alternative to the </a:t>
            </a:r>
            <a:r>
              <a:rPr lang="en-CA" sz="1100" i="1" dirty="0" err="1">
                <a:effectLst/>
              </a:rPr>
              <a:t>ekf</a:t>
            </a:r>
            <a:r>
              <a:rPr lang="en-CA" sz="1100" i="1" dirty="0">
                <a:effectLst/>
              </a:rPr>
              <a:t> - The Unscented Kalman filter - Module 2: State estimation - linear and Nonlinear Kalman filters</a:t>
            </a:r>
            <a:r>
              <a:rPr lang="en-CA" sz="1100" dirty="0">
                <a:effectLst/>
              </a:rPr>
              <a:t> [Video file]. Retrieved April 11, 2021, from https://www.coursera.org/lecture/state-estimation-localization-self-driving-cars/lesson-6-an-alternative-to-the-ekf-the-unscented-kalman-filter-voRRb</a:t>
            </a:r>
          </a:p>
          <a:p>
            <a:endParaRPr lang="en-CA" sz="1200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EC28F47-C657-4AD1-A0DB-11E586461592}"/>
              </a:ext>
            </a:extLst>
          </p:cNvPr>
          <p:cNvSpPr txBox="1">
            <a:spLocks/>
          </p:cNvSpPr>
          <p:nvPr/>
        </p:nvSpPr>
        <p:spPr>
          <a:xfrm>
            <a:off x="6170992" y="739484"/>
            <a:ext cx="5658620" cy="5394615"/>
          </a:xfrm>
          <a:prstGeom prst="rect">
            <a:avLst/>
          </a:prstGeom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u="sng" dirty="0"/>
              <a:t>Images</a:t>
            </a:r>
          </a:p>
          <a:p>
            <a:r>
              <a:rPr lang="en-CA" sz="1000" dirty="0">
                <a:effectLst/>
              </a:rPr>
              <a:t>Dollar Sign Clipart [Digital image]. (2019). Retrieved April 11, 2021, from </a:t>
            </a:r>
            <a:r>
              <a:rPr lang="en-CA" sz="1000" dirty="0">
                <a:effectLst/>
                <a:hlinkClick r:id="rId6"/>
              </a:rPr>
              <a:t>http://clipart-library.com/clip-art/25-259936_ecmhva-dollar-sign-png-transparent.htm</a:t>
            </a:r>
            <a:r>
              <a:rPr lang="en-CA" sz="1000" dirty="0">
                <a:effectLst/>
              </a:rPr>
              <a:t> </a:t>
            </a:r>
          </a:p>
          <a:p>
            <a:r>
              <a:rPr lang="en-CA" sz="1000" dirty="0"/>
              <a:t>Ehsan Hashemi, Mohammad Pirani, Amir </a:t>
            </a:r>
            <a:r>
              <a:rPr lang="en-CA" sz="1000" dirty="0" err="1"/>
              <a:t>Khajepour</a:t>
            </a:r>
            <a:r>
              <a:rPr lang="en-CA" sz="1000" dirty="0"/>
              <a:t>, Alireza </a:t>
            </a:r>
            <a:r>
              <a:rPr lang="en-CA" sz="1000" dirty="0" err="1"/>
              <a:t>Kasaiezadeh</a:t>
            </a:r>
            <a:r>
              <a:rPr lang="en-CA" sz="1000" dirty="0"/>
              <a:t>, Shih-Ken Chen, </a:t>
            </a:r>
            <a:r>
              <a:rPr lang="en-CA" sz="1000" dirty="0" err="1"/>
              <a:t>Bakhtiar</a:t>
            </a:r>
            <a:r>
              <a:rPr lang="en-CA" sz="1000" dirty="0"/>
              <a:t> </a:t>
            </a:r>
            <a:r>
              <a:rPr lang="en-CA" sz="1000" dirty="0" err="1"/>
              <a:t>Litkouhi</a:t>
            </a:r>
            <a:r>
              <a:rPr lang="en-CA" sz="1000" dirty="0"/>
              <a:t>, Corner-based estimation of tire forces and vehicle velocities robust to road conditions, Control Engineering Practice, Volume 61, 2017, Pages 28-40, ISSN 0967-0661, https://doi.org/10.1016/j.conengprac.2017.01.009.</a:t>
            </a:r>
            <a:endParaRPr lang="en-CA" sz="1000" dirty="0">
              <a:effectLst/>
            </a:endParaRPr>
          </a:p>
          <a:p>
            <a:r>
              <a:rPr lang="en-CA" sz="1000" dirty="0"/>
              <a:t>Guillaume </a:t>
            </a:r>
            <a:r>
              <a:rPr lang="en-CA" sz="1000" dirty="0" err="1"/>
              <a:t>Baffet</a:t>
            </a:r>
            <a:r>
              <a:rPr lang="en-CA" sz="1000" dirty="0"/>
              <a:t>, Ali </a:t>
            </a:r>
            <a:r>
              <a:rPr lang="en-CA" sz="1000" dirty="0" err="1"/>
              <a:t>Charara</a:t>
            </a:r>
            <a:r>
              <a:rPr lang="en-CA" sz="1000" dirty="0"/>
              <a:t>, Daniel Lechner, Estimation of vehicle sideslip, tire force and wheel cornering stiffness, Control Engineering Practice, Volume 17, Issue 11, 2009, Pages 1255-1264, ISSN 0967-0661, </a:t>
            </a:r>
            <a:r>
              <a:rPr lang="en-CA" sz="1000" dirty="0">
                <a:hlinkClick r:id="rId7"/>
              </a:rPr>
              <a:t>https://doi.org/10.1016/j.conengprac.2009.05.005</a:t>
            </a:r>
            <a:r>
              <a:rPr lang="en-CA" sz="1000" dirty="0"/>
              <a:t>.</a:t>
            </a:r>
          </a:p>
          <a:p>
            <a:r>
              <a:rPr lang="en-CA" sz="1000" b="0" i="0" dirty="0">
                <a:solidFill>
                  <a:srgbClr val="333333"/>
                </a:solidFill>
                <a:effectLst/>
              </a:rPr>
              <a:t>H. Fang, N. Tian, Y. Wang, M. Zhou and M. A. Haile, "Nonlinear Bayesian estimation: from Kalman filtering to a broader horizon," in </a:t>
            </a:r>
            <a:r>
              <a:rPr lang="en-CA" sz="1000" b="0" i="1" dirty="0">
                <a:solidFill>
                  <a:srgbClr val="333333"/>
                </a:solidFill>
                <a:effectLst/>
              </a:rPr>
              <a:t>IEEE/CAA Journal of </a:t>
            </a:r>
            <a:r>
              <a:rPr lang="en-CA" sz="1000" b="0" i="1" dirty="0" err="1">
                <a:solidFill>
                  <a:srgbClr val="333333"/>
                </a:solidFill>
                <a:effectLst/>
              </a:rPr>
              <a:t>Automatica</a:t>
            </a:r>
            <a:r>
              <a:rPr lang="en-CA" sz="1000" b="0" i="1" dirty="0">
                <a:solidFill>
                  <a:srgbClr val="333333"/>
                </a:solidFill>
                <a:effectLst/>
              </a:rPr>
              <a:t> </a:t>
            </a:r>
            <a:r>
              <a:rPr lang="en-CA" sz="1000" b="0" i="1" dirty="0" err="1">
                <a:solidFill>
                  <a:srgbClr val="333333"/>
                </a:solidFill>
                <a:effectLst/>
              </a:rPr>
              <a:t>Sinica</a:t>
            </a:r>
            <a:r>
              <a:rPr lang="en-CA" sz="1000" b="0" i="0" dirty="0">
                <a:solidFill>
                  <a:srgbClr val="333333"/>
                </a:solidFill>
                <a:effectLst/>
              </a:rPr>
              <a:t>, vol. 5, no. 2, pp. 401-417, Mar. 2018, </a:t>
            </a:r>
            <a:r>
              <a:rPr lang="en-CA" sz="1000" b="0" i="0" dirty="0" err="1">
                <a:solidFill>
                  <a:srgbClr val="333333"/>
                </a:solidFill>
                <a:effectLst/>
              </a:rPr>
              <a:t>doi</a:t>
            </a:r>
            <a:r>
              <a:rPr lang="en-CA" sz="1000" b="0" i="0" dirty="0">
                <a:solidFill>
                  <a:srgbClr val="333333"/>
                </a:solidFill>
                <a:effectLst/>
              </a:rPr>
              <a:t>: 10.1109/JAS.2017.7510808. </a:t>
            </a:r>
            <a:endParaRPr lang="en-CA" sz="1000" dirty="0"/>
          </a:p>
          <a:p>
            <a:r>
              <a:rPr lang="en-CA" sz="1000" dirty="0">
                <a:effectLst/>
              </a:rPr>
              <a:t>Kelly, J. (Director). (2021). </a:t>
            </a:r>
            <a:r>
              <a:rPr lang="en-CA" sz="1000" i="1" dirty="0">
                <a:effectLst/>
              </a:rPr>
              <a:t>An alternative to the </a:t>
            </a:r>
            <a:r>
              <a:rPr lang="en-CA" sz="1000" i="1" dirty="0" err="1">
                <a:effectLst/>
              </a:rPr>
              <a:t>ekf</a:t>
            </a:r>
            <a:r>
              <a:rPr lang="en-CA" sz="1000" i="1" dirty="0">
                <a:effectLst/>
              </a:rPr>
              <a:t> - The Unscented Kalman filter - Module 2: State estimation - linear and Nonlinear Kalman filters</a:t>
            </a:r>
            <a:r>
              <a:rPr lang="en-CA" sz="1000" dirty="0">
                <a:effectLst/>
              </a:rPr>
              <a:t> [Video file]. Retrieved April 11, 2021, from </a:t>
            </a:r>
            <a:r>
              <a:rPr lang="en-CA" sz="1000" dirty="0">
                <a:effectLst/>
                <a:hlinkClick r:id="rId8"/>
              </a:rPr>
              <a:t>https://www.coursera.org/lecture/state-estimation-localization-self-driving-cars/lesson-6-an-alternative-to-the-ekf-the-unscented-kalman-filter-voRRb</a:t>
            </a:r>
            <a:r>
              <a:rPr lang="en-CA" sz="1000" dirty="0">
                <a:effectLst/>
              </a:rPr>
              <a:t> </a:t>
            </a:r>
            <a:endParaRPr lang="en-CA" sz="1000" dirty="0"/>
          </a:p>
          <a:p>
            <a:r>
              <a:rPr lang="en-CA" sz="1000" dirty="0" err="1">
                <a:effectLst/>
              </a:rPr>
              <a:t>Khajepour</a:t>
            </a:r>
            <a:r>
              <a:rPr lang="en-CA" sz="1000" dirty="0">
                <a:effectLst/>
              </a:rPr>
              <a:t>, A. (2021). Mechatronic Vehicle Systems Lab  [Digital image]. Retrieved April 11, 2021, from </a:t>
            </a:r>
            <a:r>
              <a:rPr lang="en-CA" sz="1000" dirty="0">
                <a:effectLst/>
                <a:hlinkClick r:id="rId9"/>
              </a:rPr>
              <a:t>https://uwaterloo.ca/mechatronic-vehicle-systems-lab/</a:t>
            </a:r>
            <a:r>
              <a:rPr lang="en-CA" sz="1000" dirty="0">
                <a:effectLst/>
              </a:rPr>
              <a:t> </a:t>
            </a:r>
          </a:p>
          <a:p>
            <a:r>
              <a:rPr lang="en-CA" sz="1000" dirty="0" err="1">
                <a:effectLst/>
              </a:rPr>
              <a:t>Namm</a:t>
            </a:r>
            <a:r>
              <a:rPr lang="en-CA" sz="1000" dirty="0">
                <a:effectLst/>
              </a:rPr>
              <a:t>, M. (2020). ADAS (Advanced Driver Assistance Systems) [Digital image]. Retrieved April 11, 2021, from </a:t>
            </a:r>
            <a:r>
              <a:rPr lang="en-CA" sz="1000" dirty="0">
                <a:effectLst/>
                <a:hlinkClick r:id="rId10"/>
              </a:rPr>
              <a:t>https://learn.sonicelectronix.com/advanced-driver-assistance-systems/</a:t>
            </a:r>
            <a:r>
              <a:rPr lang="en-CA" sz="1000" dirty="0">
                <a:effectLst/>
              </a:rPr>
              <a:t> </a:t>
            </a:r>
          </a:p>
          <a:p>
            <a:r>
              <a:rPr lang="en-CA" sz="1000" dirty="0">
                <a:effectLst/>
              </a:rPr>
              <a:t>R. (2019, October 19). The 10 Best And Worst Car Brands In The Automotive Industry [Digital image]. Retrieved April 11, 2021, from </a:t>
            </a:r>
            <a:r>
              <a:rPr lang="en-CA" sz="1000" dirty="0">
                <a:effectLst/>
                <a:hlinkClick r:id="rId11"/>
              </a:rPr>
              <a:t>https://autowise.com/car-brands/</a:t>
            </a:r>
            <a:r>
              <a:rPr lang="en-CA" sz="1000" dirty="0">
                <a:effectLst/>
              </a:rPr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062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653" y="1270773"/>
            <a:ext cx="5464643" cy="2231992"/>
          </a:xfrm>
          <a:ln w="38100"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Problem</a:t>
            </a:r>
            <a:r>
              <a:rPr lang="en-US" u="sng" dirty="0"/>
              <a:t>: </a:t>
            </a:r>
          </a:p>
          <a:p>
            <a:pPr marL="0" indent="0">
              <a:buNone/>
            </a:pPr>
            <a:r>
              <a:rPr lang="en-US" dirty="0"/>
              <a:t>Automotive companies currently spend a large amount of money and time to develop and tune controllers for new vehicles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CE113D-F0D5-4002-A142-81EC667BF1FD}"/>
              </a:ext>
            </a:extLst>
          </p:cNvPr>
          <p:cNvSpPr txBox="1">
            <a:spLocks/>
          </p:cNvSpPr>
          <p:nvPr/>
        </p:nvSpPr>
        <p:spPr>
          <a:xfrm>
            <a:off x="291766" y="3805454"/>
            <a:ext cx="5552418" cy="2231991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Goal</a:t>
            </a:r>
            <a:r>
              <a:rPr lang="en-US" u="sng" dirty="0"/>
              <a:t>: </a:t>
            </a:r>
          </a:p>
          <a:p>
            <a:pPr marL="0" indent="0">
              <a:buNone/>
            </a:pPr>
            <a:r>
              <a:rPr lang="en-US" dirty="0"/>
              <a:t>Reduce the development time for new vehicles by designing controllers that are universal to any vehicle configuration </a:t>
            </a:r>
          </a:p>
        </p:txBody>
      </p:sp>
      <p:pic>
        <p:nvPicPr>
          <p:cNvPr id="1026" name="Picture 2" descr="The 10 Best And Worst Car Brands In The Automotive Industry | Autowise">
            <a:extLst>
              <a:ext uri="{FF2B5EF4-FFF2-40B4-BE49-F238E27FC236}">
                <a16:creationId xmlns:a16="http://schemas.microsoft.com/office/drawing/2014/main" id="{D204DE7F-E961-4174-BA49-DA6B90D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04" y="2618140"/>
            <a:ext cx="5464643" cy="341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FCAF7-300F-421D-8FB8-2228A6C3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203" y="459438"/>
            <a:ext cx="1386644" cy="20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1FD76-6AE9-42A4-B546-EFE87374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Corner-Based Estimation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D13B1-F3B5-49A1-9D0A-3FDA4ADC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A485B5-8AF7-454B-A2F4-2898564F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57" y="2486026"/>
            <a:ext cx="5907885" cy="364946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AEC6A6-4B40-48E9-BA0E-D5A301ACA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3" y="1330034"/>
            <a:ext cx="10341442" cy="975015"/>
          </a:xfrm>
        </p:spPr>
        <p:txBody>
          <a:bodyPr/>
          <a:lstStyle/>
          <a:p>
            <a:r>
              <a:rPr lang="en-US" dirty="0"/>
              <a:t>Universal Estimation Approach</a:t>
            </a:r>
          </a:p>
          <a:p>
            <a:r>
              <a:rPr lang="en-US" dirty="0"/>
              <a:t>Direct Measurement is Impractical on Mass Production Vehicles</a:t>
            </a:r>
          </a:p>
        </p:txBody>
      </p:sp>
    </p:spTree>
    <p:extLst>
      <p:ext uri="{BB962C8B-B14F-4D97-AF65-F5344CB8AC3E}">
        <p14:creationId xmlns:p14="http://schemas.microsoft.com/office/powerpoint/2010/main" val="369301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04A184F-BEEA-4AF1-93BE-2B65CE5D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47" y="1523088"/>
            <a:ext cx="5658620" cy="43406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4C2C70-D482-4BE8-B0B2-1CCE4BEC28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9883" y="434108"/>
                <a:ext cx="11569729" cy="895927"/>
              </a:xfrm>
            </p:spPr>
            <p:txBody>
              <a:bodyPr anchor="ctr">
                <a:normAutofit/>
              </a:bodyPr>
              <a:lstStyle/>
              <a:p>
                <a:r>
                  <a:rPr lang="en-CA" dirty="0"/>
                  <a:t>Lateral Force Estimation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4C2C70-D482-4BE8-B0B2-1CCE4BEC2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9883" y="434108"/>
                <a:ext cx="11569729" cy="895927"/>
              </a:xfrm>
              <a:blipFill>
                <a:blip r:embed="rId3"/>
                <a:stretch>
                  <a:fillRect l="-1633" t="-3401" b="-40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DDBFE4-C432-4E9F-8DEF-367516906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5"/>
            <a:ext cx="7464893" cy="560438"/>
          </a:xfrm>
        </p:spPr>
        <p:txBody>
          <a:bodyPr/>
          <a:lstStyle/>
          <a:p>
            <a:r>
              <a:rPr lang="en-US" dirty="0"/>
              <a:t>Estimated using Unscented Kalman Filter (UKF)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91E70-E209-4720-B4F7-719D7D28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35C7D48-4E85-47B5-84A6-ED37878F8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146" y="2013630"/>
                <a:ext cx="5843501" cy="23297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600" u="sng" dirty="0"/>
                  <a:t>State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𝑦𝑟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26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𝑦𝑓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𝐹𝑟𝑜𝑛𝑡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𝐿𝑒𝑓𝑡</m:t>
                                    </m:r>
                                  </m:sub>
                                </m:sSub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𝐹𝑟𝑜𝑛𝑡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𝑅𝑖𝑔h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𝑅𝑒𝑎𝑟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𝐿𝑒𝑓𝑡</m:t>
                                    </m:r>
                                  </m:sub>
                                </m:sSub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𝑅𝑒𝑎𝑟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𝑅𝑖𝑔h𝑡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𝐹𝑟𝑜𝑛𝑡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𝑅𝑖𝑔h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𝐹𝑟𝑜𝑛𝑡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𝐿𝑒𝑓</m:t>
                                    </m:r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35C7D48-4E85-47B5-84A6-ED37878F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46" y="2013630"/>
                <a:ext cx="5843501" cy="2329770"/>
              </a:xfrm>
              <a:prstGeom prst="rect">
                <a:avLst/>
              </a:prstGeom>
              <a:blipFill>
                <a:blip r:embed="rId4"/>
                <a:stretch>
                  <a:fillRect l="-1670" t="-20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4D4E9A1-06FF-497C-9CE2-3886490343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892" y="4141234"/>
                <a:ext cx="5586855" cy="1958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/>
                  <a:t>Outputs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Acceleration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Direction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)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Acceleration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dirty="0" smtClean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Direction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)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𝑌𝑎𝑤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𝑅𝑎𝑡𝑒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4D4E9A1-06FF-497C-9CE2-38864903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92" y="4141234"/>
                <a:ext cx="5586855" cy="1958295"/>
              </a:xfrm>
              <a:prstGeom prst="rect">
                <a:avLst/>
              </a:prstGeom>
              <a:blipFill>
                <a:blip r:embed="rId5"/>
                <a:stretch>
                  <a:fillRect l="-1418" t="-18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56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Unscented Kalman Filter (UKF)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11636843" cy="2525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Main Idea</a:t>
            </a:r>
            <a:r>
              <a:rPr lang="en-US" dirty="0"/>
              <a:t>: </a:t>
            </a:r>
            <a:r>
              <a:rPr lang="en-US" sz="2000" dirty="0"/>
              <a:t>It is easier to approximate a probability distribution compared to a nonlinear function</a:t>
            </a:r>
          </a:p>
          <a:p>
            <a:r>
              <a:rPr lang="en-US" dirty="0"/>
              <a:t>An unscented transform is a function that estimates the result of applying a non-linear function on a probability density function given a finite set of samples </a:t>
            </a:r>
          </a:p>
          <a:p>
            <a:r>
              <a:rPr lang="en-US" dirty="0"/>
              <a:t>Greater accuracy than an Extended Kalman Filter (EKF) for highly non-linear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81AEA-0ACC-48A4-856E-FD1F0363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54" y="3938765"/>
            <a:ext cx="7232292" cy="22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2555B-8D05-441E-A574-5D4335DB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38" y="4191000"/>
            <a:ext cx="6489456" cy="1943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4F4A8-D177-414B-93B3-DA87BC3B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EB23D-57A9-47E5-BA6E-E61CA16252F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9882" y="1413164"/>
                <a:ext cx="11417768" cy="2777836"/>
              </a:xfrm>
            </p:spPr>
            <p:txBody>
              <a:bodyPr/>
              <a:lstStyle/>
              <a:p>
                <a:r>
                  <a:rPr lang="en-CA" dirty="0"/>
                  <a:t>System Model: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f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CA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CA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CA" dirty="0"/>
              </a:p>
              <a:p>
                <a:r>
                  <a:rPr lang="en-CA" dirty="0"/>
                  <a:t>Measurement/Output Model: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CA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CA" dirty="0"/>
              </a:p>
              <a:p>
                <a:r>
                  <a:rPr lang="en-CA" dirty="0"/>
                  <a:t>Initialization: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Followed by Prediction and Correction Stages</a:t>
                </a: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EB23D-57A9-47E5-BA6E-E61CA1625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9882" y="1413164"/>
                <a:ext cx="11417768" cy="2777836"/>
              </a:xfrm>
              <a:blipFill>
                <a:blip r:embed="rId3"/>
                <a:stretch>
                  <a:fillRect l="-481" t="-1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9E304-AF88-4156-AECA-B95FC6AC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03648B-AB5B-4AD2-91B1-2E5D66D1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61" y="3941383"/>
            <a:ext cx="2495661" cy="158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2F5E2-5D54-4009-B694-1E05CE95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Prediction: Sigma Point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4DBB4-396B-495E-9C3D-6512EFC7F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925570" y="1986019"/>
                <a:ext cx="2675380" cy="30618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>
                    <a:latin typeface="Cambria Math" panose="02040503050406030204" pitchFamily="18" charset="0"/>
                  </a:rPr>
                  <a:t>2. Sigma Point Parameters</a:t>
                </a:r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</m:rad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4DBB4-396B-495E-9C3D-6512EFC7F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25570" y="1986019"/>
                <a:ext cx="2675380" cy="3061869"/>
              </a:xfrm>
              <a:blipFill>
                <a:blip r:embed="rId3"/>
                <a:stretch>
                  <a:fillRect l="-3417" t="-15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1A7744-38E8-427F-AD92-4CE0074E9AA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882" y="2032858"/>
                <a:ext cx="4264493" cy="16798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1. Cholesky Decomposition of Covariance Matrix: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1A7744-38E8-427F-AD92-4CE0074E9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882" y="2032858"/>
                <a:ext cx="4264493" cy="1679865"/>
              </a:xfrm>
              <a:blipFill>
                <a:blip r:embed="rId4"/>
                <a:stretch>
                  <a:fillRect l="-2289" t="-2899" r="-11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2C9C8-F61A-465E-AF35-B166B7CB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92D5FC7-4817-42F9-9D0F-8A73F35F8D19}"/>
              </a:ext>
            </a:extLst>
          </p:cNvPr>
          <p:cNvSpPr txBox="1">
            <a:spLocks/>
          </p:cNvSpPr>
          <p:nvPr/>
        </p:nvSpPr>
        <p:spPr>
          <a:xfrm>
            <a:off x="259882" y="1320880"/>
            <a:ext cx="10141871" cy="665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Generate 2N+1 sigma points (where N = Length of State Vector)</a:t>
            </a:r>
          </a:p>
          <a:p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35F2CB5-3426-4822-8D8C-F78616432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9373" y="1986019"/>
                <a:ext cx="3558030" cy="27860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charset="2"/>
                  <a:buNone/>
                </a:pPr>
                <a:r>
                  <a:rPr lang="en-CA" dirty="0">
                    <a:latin typeface="Cambria Math" panose="02040503050406030204" pitchFamily="18" charset="0"/>
                  </a:rPr>
                  <a:t>3. Sigma Point Generation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∈{1,2…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35F2CB5-3426-4822-8D8C-F7861643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373" y="1986019"/>
                <a:ext cx="3558030" cy="2786006"/>
              </a:xfrm>
              <a:prstGeom prst="rect">
                <a:avLst/>
              </a:prstGeom>
              <a:blipFill>
                <a:blip r:embed="rId5"/>
                <a:stretch>
                  <a:fillRect l="-2740" t="-1751" r="-1884" b="-15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11FB82C-7B92-41BB-AA6C-C2F1F89B4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57" y="3971536"/>
            <a:ext cx="1751754" cy="15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8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4676</TotalTime>
  <Words>2150</Words>
  <Application>Microsoft Office PowerPoint</Application>
  <PresentationFormat>Widescreen</PresentationFormat>
  <Paragraphs>314</Paragraphs>
  <Slides>35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Georgia</vt:lpstr>
      <vt:lpstr>Impact</vt:lpstr>
      <vt:lpstr>Verdana</vt:lpstr>
      <vt:lpstr>Wingdings</vt:lpstr>
      <vt:lpstr>UofWaterloo_WhiteBkgrd</vt:lpstr>
      <vt:lpstr>Corner-Based Estimation of Tire Forces</vt:lpstr>
      <vt:lpstr>Vehicle Control Systems</vt:lpstr>
      <vt:lpstr>Driving Under Poor Weather Conditions</vt:lpstr>
      <vt:lpstr>Controller Design</vt:lpstr>
      <vt:lpstr>Corner-Based Estimation</vt:lpstr>
      <vt:lpstr>Lateral Force Estimation (F_y)</vt:lpstr>
      <vt:lpstr>Unscented Kalman Filter (UKF)</vt:lpstr>
      <vt:lpstr>Overview</vt:lpstr>
      <vt:lpstr>Prediction: Sigma Point Generation</vt:lpstr>
      <vt:lpstr>Prediction: Propagate Sigma Points</vt:lpstr>
      <vt:lpstr>Prediction: Mean and Covariance Calculation</vt:lpstr>
      <vt:lpstr>Correction: Sigma Point Generation</vt:lpstr>
      <vt:lpstr>Correction: Propagate Sigma Points + Mean + Covariance</vt:lpstr>
      <vt:lpstr>State and Covariance Update</vt:lpstr>
      <vt:lpstr>Unscented Kalman Filter (UKF) Summary Part 1</vt:lpstr>
      <vt:lpstr>Unscented Kalman Filter (UKF) Summary Part 2</vt:lpstr>
      <vt:lpstr>Experimental Test Data</vt:lpstr>
      <vt:lpstr>Harsh Lane Change Maneuver</vt:lpstr>
      <vt:lpstr>Harsh Steering Maneuver on Icy Road to Packed Snow</vt:lpstr>
      <vt:lpstr>Simulation Results Summary</vt:lpstr>
      <vt:lpstr>Parameter Estimation Problem </vt:lpstr>
      <vt:lpstr>Parameter Estimation Problem </vt:lpstr>
      <vt:lpstr>Conclusion</vt:lpstr>
      <vt:lpstr>Corner-based Estimation of Tire Forces</vt:lpstr>
      <vt:lpstr>Supplementary Slides</vt:lpstr>
      <vt:lpstr>Longitudinal Force (F_x)</vt:lpstr>
      <vt:lpstr>Other Vehicle Parameters</vt:lpstr>
      <vt:lpstr>System and Measurement Models</vt:lpstr>
      <vt:lpstr>Observability of the System</vt:lpstr>
      <vt:lpstr>General Comparison Between State Estimators</vt:lpstr>
      <vt:lpstr>Disclaimer on Available Experimental Data</vt:lpstr>
      <vt:lpstr>Measurement Equipment</vt:lpstr>
      <vt:lpstr>Acceleration Measurements</vt:lpstr>
      <vt:lpstr>Extensions Beyond Lateral Force Estimation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Maria Morrone</dc:creator>
  <cp:lastModifiedBy>Brian Mao</cp:lastModifiedBy>
  <cp:revision>180</cp:revision>
  <dcterms:created xsi:type="dcterms:W3CDTF">2019-02-13T18:14:25Z</dcterms:created>
  <dcterms:modified xsi:type="dcterms:W3CDTF">2021-04-13T20:35:49Z</dcterms:modified>
</cp:coreProperties>
</file>